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9" r:id="rId3"/>
    <p:sldId id="257" r:id="rId4"/>
    <p:sldId id="286" r:id="rId5"/>
    <p:sldId id="258" r:id="rId6"/>
    <p:sldId id="272" r:id="rId7"/>
    <p:sldId id="263" r:id="rId8"/>
    <p:sldId id="268" r:id="rId9"/>
    <p:sldId id="269" r:id="rId10"/>
    <p:sldId id="276" r:id="rId11"/>
    <p:sldId id="274" r:id="rId12"/>
    <p:sldId id="271" r:id="rId13"/>
    <p:sldId id="278" r:id="rId14"/>
    <p:sldId id="279" r:id="rId15"/>
    <p:sldId id="288" r:id="rId1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7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4DA864F4-D590-469A-9956-961075449694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1E9686E2-7459-4805-8226-6FD1C79F73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141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8C2516F0-C3F3-449D-BF90-23073069920B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4293823E-1986-459E-9E35-51B5B0543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3823E-1986-459E-9E35-51B5B05431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6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D0EDD2C-7C56-49F9-90A0-0A25B6003D4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F0566F1-9AA9-44BA-9839-3FAA3941D8C7}" type="datetimeFigureOut">
              <a:rPr lang="en-GB" smtClean="0"/>
              <a:t>21/07/2020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17" Type="http://schemas.openxmlformats.org/officeDocument/2006/relationships/image" Target="../media/image5.png"/><Relationship Id="rId2" Type="http://schemas.openxmlformats.org/officeDocument/2006/relationships/audio" Target="../media/media12.m4a"/><Relationship Id="rId16" Type="http://schemas.openxmlformats.org/officeDocument/2006/relationships/image" Target="../media/image22.png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jpg"/><Relationship Id="rId5" Type="http://schemas.openxmlformats.org/officeDocument/2006/relationships/hyperlink" Target="mailto:contact@friendsofmaple.org" TargetMode="External"/><Relationship Id="rId4" Type="http://schemas.openxmlformats.org/officeDocument/2006/relationships/hyperlink" Target="http://www.friendsofmaple.or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260648"/>
            <a:ext cx="615577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Welcome to Maple!</a:t>
            </a:r>
            <a:endParaRPr lang="en-GB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Assessment in the EYFS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5376" y="1406678"/>
            <a:ext cx="7992888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Learning Journeys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Photographs, assessment labels, pupil voice and termly reflections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Independent learning – applying new learning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Parental support – Wow cards and Technology </a:t>
            </a:r>
            <a:r>
              <a:rPr lang="en-GB" sz="2300" dirty="0" smtClean="0">
                <a:latin typeface="Century Gothic" panose="020B0502020202020204" pitchFamily="34" charset="0"/>
              </a:rPr>
              <a:t>cards</a:t>
            </a:r>
            <a:endParaRPr lang="en-GB" sz="2300" dirty="0" smtClean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Parent </a:t>
            </a:r>
            <a:r>
              <a:rPr lang="en-GB" sz="2300" dirty="0" smtClean="0">
                <a:latin typeface="Century Gothic" panose="020B0502020202020204" pitchFamily="34" charset="0"/>
              </a:rPr>
              <a:t>workshop – phonics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Attendance and Punctuality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2450" y="2083409"/>
            <a:ext cx="7992888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>
                <a:latin typeface="Century Gothic" panose="020B0502020202020204" pitchFamily="34" charset="0"/>
              </a:rPr>
              <a:t>Attendance – Impact on progress and learning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Starting </a:t>
            </a:r>
            <a:r>
              <a:rPr lang="en-GB" sz="2300" dirty="0" smtClean="0">
                <a:latin typeface="Century Gothic" panose="020B0502020202020204" pitchFamily="34" charset="0"/>
              </a:rPr>
              <a:t>the school day </a:t>
            </a:r>
            <a:r>
              <a:rPr lang="en-GB" sz="2300" dirty="0" smtClean="0">
                <a:latin typeface="Century Gothic" panose="020B0502020202020204" pitchFamily="34" charset="0"/>
              </a:rPr>
              <a:t>and collection arrangements </a:t>
            </a:r>
            <a:endParaRPr lang="en-GB" sz="2300" dirty="0" smtClean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Sickness </a:t>
            </a:r>
            <a:r>
              <a:rPr lang="en-GB" sz="2300" dirty="0" smtClean="0">
                <a:latin typeface="Century Gothic" panose="020B0502020202020204" pitchFamily="34" charset="0"/>
              </a:rPr>
              <a:t>– 48 hour rule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Leave of absence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School Uniform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4706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47437"/>
            <a:ext cx="1113617" cy="135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47437"/>
            <a:ext cx="1166353" cy="144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28" y="1061307"/>
            <a:ext cx="1167338" cy="143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2" y="988759"/>
            <a:ext cx="1102227" cy="132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061307"/>
            <a:ext cx="864097" cy="102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41" y="983323"/>
            <a:ext cx="1161281" cy="175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17" y="1093964"/>
            <a:ext cx="1192020" cy="118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8842" y="2636912"/>
            <a:ext cx="792159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15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Uniform - Shoes </a:t>
            </a:r>
          </a:p>
          <a:p>
            <a:pPr marL="285750" indent="-285750">
              <a:buBlip>
                <a:blip r:embed="rId15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PE </a:t>
            </a:r>
            <a:r>
              <a:rPr lang="en-GB" sz="2300" dirty="0" smtClean="0">
                <a:latin typeface="Century Gothic" panose="020B0502020202020204" pitchFamily="34" charset="0"/>
              </a:rPr>
              <a:t>kit</a:t>
            </a:r>
          </a:p>
          <a:p>
            <a:pPr marL="285750" indent="-285750">
              <a:buBlip>
                <a:blip r:embed="rId15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Label all items – even socks! </a:t>
            </a:r>
          </a:p>
          <a:p>
            <a:pPr marL="285750" indent="-285750">
              <a:buBlip>
                <a:blip r:embed="rId15"/>
              </a:buBlip>
            </a:pPr>
            <a:r>
              <a:rPr lang="en-GB" sz="2300" b="1" dirty="0" smtClean="0">
                <a:latin typeface="Century Gothic" panose="020B0502020202020204" pitchFamily="34" charset="0"/>
              </a:rPr>
              <a:t>No Jewellery</a:t>
            </a:r>
          </a:p>
          <a:p>
            <a:pPr marL="285750" indent="-285750">
              <a:buBlip>
                <a:blip r:embed="rId15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Water </a:t>
            </a:r>
            <a:r>
              <a:rPr lang="en-GB" sz="2300" dirty="0" smtClean="0">
                <a:latin typeface="Century Gothic" panose="020B0502020202020204" pitchFamily="34" charset="0"/>
              </a:rPr>
              <a:t>bottles</a:t>
            </a:r>
            <a:endParaRPr lang="en-GB" sz="2300" dirty="0" smtClean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15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Rain coat – Outdoor learning</a:t>
            </a:r>
          </a:p>
          <a:p>
            <a:pPr marL="285750" indent="-285750">
              <a:buBlip>
                <a:blip r:embed="rId15"/>
              </a:buBlip>
            </a:pPr>
            <a:endParaRPr lang="en-GB" sz="2300" dirty="0" smtClean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15"/>
              </a:buBlip>
            </a:pPr>
            <a:endParaRPr lang="en-GB" sz="23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/>
          <a:srcRect r="3058"/>
          <a:stretch/>
        </p:blipFill>
        <p:spPr>
          <a:xfrm>
            <a:off x="5662909" y="2767043"/>
            <a:ext cx="2687004" cy="25860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8842" y="18863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SEND and Inclusion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8842" y="1743346"/>
            <a:ext cx="65344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400" dirty="0">
                <a:latin typeface="Century Gothic" panose="020B0502020202020204" pitchFamily="34" charset="0"/>
              </a:rPr>
              <a:t>Sharing any queries or concerns with SENCO </a:t>
            </a:r>
            <a:r>
              <a:rPr lang="en-GB" sz="2400" dirty="0" smtClean="0">
                <a:latin typeface="Century Gothic" panose="020B0502020202020204" pitchFamily="34" charset="0"/>
              </a:rPr>
              <a:t>(</a:t>
            </a:r>
            <a:r>
              <a:rPr lang="en-GB" sz="2400" dirty="0">
                <a:latin typeface="Century Gothic" panose="020B0502020202020204" pitchFamily="34" charset="0"/>
              </a:rPr>
              <a:t>Miss Funnell)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400" dirty="0">
                <a:latin typeface="Century Gothic" panose="020B0502020202020204" pitchFamily="34" charset="0"/>
              </a:rPr>
              <a:t>Working in partnership to ensure children can access provision fully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400" dirty="0">
                <a:latin typeface="Century Gothic" panose="020B0502020202020204" pitchFamily="34" charset="0"/>
              </a:rPr>
              <a:t>Working with external </a:t>
            </a:r>
            <a:r>
              <a:rPr lang="en-GB" sz="2400" dirty="0" smtClean="0">
                <a:latin typeface="Century Gothic" panose="020B0502020202020204" pitchFamily="34" charset="0"/>
              </a:rPr>
              <a:t>agencies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1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5945"/>
            <a:ext cx="8100568" cy="10486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Friends of Maple Infants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3949651"/>
            <a:ext cx="8100568" cy="13462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Registered Charity #1147762</a:t>
            </a:r>
          </a:p>
          <a:p>
            <a:pPr algn="ctr"/>
            <a:r>
              <a:rPr lang="en-US" dirty="0" smtClean="0">
                <a:hlinkClick r:id="rId4"/>
              </a:rPr>
              <a:t>www.friendsofmaple.org</a:t>
            </a:r>
            <a:endParaRPr lang="en-US" dirty="0" smtClean="0"/>
          </a:p>
          <a:p>
            <a:pPr algn="ctr"/>
            <a:r>
              <a:rPr lang="en-US" dirty="0" smtClean="0">
                <a:hlinkClick r:id="rId5"/>
              </a:rPr>
              <a:t>contact@friendsofmaple.org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FOM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20" y="260648"/>
            <a:ext cx="2344809" cy="2056850"/>
          </a:xfrm>
          <a:prstGeom prst="rect">
            <a:avLst/>
          </a:prstGeom>
        </p:spPr>
      </p:pic>
      <p:pic>
        <p:nvPicPr>
          <p:cNvPr id="9" name="Picture 8" descr="Parentkind_MA_Logo_RGB_white_JB smaller for we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59" y="5458991"/>
            <a:ext cx="2525268" cy="107200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8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9" y="5679504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8842" y="188639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 can’t wait to meet you!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7" y="1679440"/>
            <a:ext cx="79201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400" dirty="0" smtClean="0">
                <a:latin typeface="Century Gothic" panose="020B0502020202020204" pitchFamily="34" charset="0"/>
              </a:rPr>
              <a:t>We have made contact with all nursery settings where possible to have a virtual handover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400" dirty="0" smtClean="0">
                <a:latin typeface="Century Gothic" panose="020B0502020202020204" pitchFamily="34" charset="0"/>
              </a:rPr>
              <a:t>Phased </a:t>
            </a:r>
            <a:r>
              <a:rPr lang="en-GB" sz="2400" dirty="0" smtClean="0">
                <a:latin typeface="Century Gothic" panose="020B0502020202020204" pitchFamily="34" charset="0"/>
              </a:rPr>
              <a:t>transition will ensure children form excellent relationships with adults and develop confidence within their classroom 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400" dirty="0" smtClean="0">
                <a:latin typeface="Century Gothic" panose="020B0502020202020204" pitchFamily="34" charset="0"/>
              </a:rPr>
              <a:t>Staff are highly skilled in working with new pupils and will remain committed to ensuring they settle well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2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80528" y="116632"/>
            <a:ext cx="957706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Welcome to Maple!</a:t>
            </a:r>
            <a:endParaRPr lang="en-GB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039" y="3466683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entury Gothic" panose="020B0502020202020204" pitchFamily="34" charset="0"/>
              </a:rPr>
              <a:t>We wish we could have welcomed you into our school to start to get to know all of our new families and to see our current families. </a:t>
            </a:r>
          </a:p>
          <a:p>
            <a:r>
              <a:rPr lang="en-GB" sz="1600" dirty="0" smtClean="0">
                <a:latin typeface="Century Gothic" panose="020B0502020202020204" pitchFamily="34" charset="0"/>
              </a:rPr>
              <a:t>Please know we cannot wait for your children to join our Maple family and begin their learning journey with us. 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 smtClean="0">
                <a:latin typeface="Century Gothic" panose="020B0502020202020204" pitchFamily="34" charset="0"/>
              </a:rPr>
              <a:t>Your children remain our priority and we will work in collaboration with you to ensure they have a successful start in our </a:t>
            </a:r>
            <a:r>
              <a:rPr lang="en-GB" sz="1600" dirty="0" smtClean="0">
                <a:latin typeface="Century Gothic" panose="020B0502020202020204" pitchFamily="34" charset="0"/>
              </a:rPr>
              <a:t>Reception. 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2" name="Rectangle 2" descr="Staff photo - JD"/>
          <p:cNvSpPr>
            <a:spLocks noChangeArrowheads="1"/>
          </p:cNvSpPr>
          <p:nvPr/>
        </p:nvSpPr>
        <p:spPr bwMode="auto">
          <a:xfrm>
            <a:off x="6552702" y="1039962"/>
            <a:ext cx="1319213" cy="16637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940152" y="2888049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Jess Dowd – EYFS Leader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2419" y="1065303"/>
            <a:ext cx="1440160" cy="1635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68" y="1051697"/>
            <a:ext cx="1454942" cy="1651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2888049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Claire Barwell – Head Teacher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4845" y="2888048"/>
            <a:ext cx="298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Helen Funnell–Deputy Head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5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Aims of the </a:t>
            </a: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presentation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50995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103" y="1247776"/>
            <a:ext cx="79928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welcome you to the Maple community (virtually!)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introduce the EYFS </a:t>
            </a:r>
            <a:r>
              <a:rPr lang="en-GB" sz="2300" dirty="0" smtClean="0">
                <a:latin typeface="Century Gothic" panose="020B0502020202020204" pitchFamily="34" charset="0"/>
              </a:rPr>
              <a:t>curriculum and the team</a:t>
            </a:r>
            <a:endParaRPr lang="en-GB" sz="2300" dirty="0" smtClean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</a:t>
            </a:r>
            <a:r>
              <a:rPr lang="en-GB" sz="2300" dirty="0" smtClean="0">
                <a:latin typeface="Century Gothic" panose="020B0502020202020204" pitchFamily="34" charset="0"/>
              </a:rPr>
              <a:t>explain the skills children need when they start school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put your mind at ease about the transition into school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To </a:t>
            </a:r>
            <a:r>
              <a:rPr lang="en-GB" sz="2300" dirty="0" smtClean="0">
                <a:latin typeface="Century Gothic" panose="020B0502020202020204" pitchFamily="34" charset="0"/>
              </a:rPr>
              <a:t>signpost you to additional support for transition – e.g. staff reading stories online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4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45" y="5357158"/>
            <a:ext cx="1556269" cy="142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Reception Team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47972" y="98072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04048" y="-5314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 </a:t>
            </a:r>
          </a:p>
          <a:p>
            <a:r>
              <a:rPr lang="en-GB" sz="1200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547" y="1249073"/>
            <a:ext cx="5922416" cy="419615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Maple Infants’ School Vision and Mission 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304266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" b="27614"/>
          <a:stretch/>
        </p:blipFill>
        <p:spPr>
          <a:xfrm>
            <a:off x="251520" y="1486812"/>
            <a:ext cx="2934595" cy="3382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0"/>
          <a:stretch/>
        </p:blipFill>
        <p:spPr>
          <a:xfrm>
            <a:off x="5011776" y="1475047"/>
            <a:ext cx="3072689" cy="33941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67" y="5715000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Transition to Reception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8679" y="501962"/>
            <a:ext cx="7992888" cy="54014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Blip>
                <a:blip r:embed="rId7"/>
              </a:buBlip>
            </a:pPr>
            <a:endParaRPr lang="en-GB" sz="2300" dirty="0" smtClean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Transition looks a little different! – Photos of the staff and transition bags delivered to </a:t>
            </a:r>
            <a:r>
              <a:rPr lang="en-GB" sz="2300" dirty="0" smtClean="0">
                <a:latin typeface="Century Gothic" panose="020B0502020202020204" pitchFamily="34" charset="0"/>
              </a:rPr>
              <a:t>home, stay </a:t>
            </a:r>
            <a:r>
              <a:rPr lang="en-GB" sz="2300" dirty="0" smtClean="0">
                <a:latin typeface="Century Gothic" panose="020B0502020202020204" pitchFamily="34" charset="0"/>
              </a:rPr>
              <a:t>and play – rescheduled</a:t>
            </a:r>
            <a:endParaRPr lang="en-GB" sz="2300" dirty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Reception parents – visit to teacher will be replaced with a </a:t>
            </a:r>
            <a:r>
              <a:rPr lang="en-GB" sz="2300" dirty="0" smtClean="0">
                <a:latin typeface="Century Gothic" panose="020B0502020202020204" pitchFamily="34" charset="0"/>
              </a:rPr>
              <a:t>Google Meet and there will be an additional welcome meeting in September to share class information. </a:t>
            </a:r>
            <a:endParaRPr lang="en-GB" sz="2300" dirty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Phased transition into Reception </a:t>
            </a:r>
            <a:endParaRPr lang="en-GB" dirty="0" smtClean="0"/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Parents as partners – Sharing information</a:t>
            </a: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Preparing your child for school – Reading stories and talking about </a:t>
            </a:r>
            <a:r>
              <a:rPr lang="en-GB" sz="2300" dirty="0" smtClean="0">
                <a:latin typeface="Century Gothic" panose="020B0502020202020204" pitchFamily="34" charset="0"/>
              </a:rPr>
              <a:t>school</a:t>
            </a:r>
            <a:endParaRPr lang="en-GB" sz="2300" dirty="0" smtClean="0">
              <a:latin typeface="Century Gothic" panose="020B0502020202020204" pitchFamily="34" charset="0"/>
            </a:endParaRPr>
          </a:p>
          <a:p>
            <a:pPr marL="285750" indent="-285750">
              <a:buBlip>
                <a:blip r:embed="rId7"/>
              </a:buBlip>
            </a:pPr>
            <a:r>
              <a:rPr lang="en-GB" sz="2300" dirty="0" smtClean="0">
                <a:latin typeface="Century Gothic" panose="020B0502020202020204" pitchFamily="34" charset="0"/>
              </a:rPr>
              <a:t>Encourage independence –Toileting and dressing</a:t>
            </a:r>
          </a:p>
          <a:p>
            <a:r>
              <a:rPr lang="en-GB" sz="2300" dirty="0" smtClean="0"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Blip>
                <a:blip r:embed="rId7"/>
              </a:buBlip>
            </a:pPr>
            <a:endParaRPr lang="en-GB" sz="23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Early Years Foundation Stage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50995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3772" y="1268760"/>
            <a:ext cx="7992888" cy="11541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There are 3 Characteristics of Effective Learning:</a:t>
            </a:r>
          </a:p>
          <a:p>
            <a:pPr lvl="0"/>
            <a:endParaRPr lang="en-GB" sz="2300" dirty="0" smtClean="0">
              <a:latin typeface="Century Gothic" panose="020B0502020202020204" pitchFamily="34" charset="0"/>
            </a:endParaRPr>
          </a:p>
          <a:p>
            <a:pPr lvl="0"/>
            <a:endParaRPr lang="en-GB" sz="2300" dirty="0" smtClean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988840"/>
            <a:ext cx="2160240" cy="8002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Playing and exploring</a:t>
            </a:r>
            <a:endParaRPr lang="en-GB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1799" y="1979510"/>
            <a:ext cx="2736305" cy="8002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Active Learning</a:t>
            </a:r>
          </a:p>
          <a:p>
            <a:pPr algn="ctr"/>
            <a:endParaRPr lang="en-GB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2120" y="1979509"/>
            <a:ext cx="2748474" cy="8002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Creating and thinking critically</a:t>
            </a:r>
            <a:endParaRPr lang="en-GB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2996952"/>
            <a:ext cx="2160240" cy="2031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Finding out and exploring. 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Playing with what they know. 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Being willing to ‘have a go’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7736" y="2996952"/>
            <a:ext cx="2750368" cy="2031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dirty="0">
                <a:latin typeface="Century Gothic" panose="020B0502020202020204" pitchFamily="34" charset="0"/>
              </a:rPr>
              <a:t>Being involved and concentrating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>
                <a:latin typeface="Century Gothic" panose="020B0502020202020204" pitchFamily="34" charset="0"/>
              </a:rPr>
              <a:t>Keeping trying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>
                <a:latin typeface="Century Gothic" panose="020B0502020202020204" pitchFamily="34" charset="0"/>
              </a:rPr>
              <a:t>Enjoying achieving what they set out to do</a:t>
            </a: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0226" y="2996952"/>
            <a:ext cx="2750368" cy="2031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Having their own ideas. 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Making links. </a:t>
            </a:r>
          </a:p>
          <a:p>
            <a:pPr marL="285750" indent="-285750">
              <a:buBlip>
                <a:blip r:embed="rId7"/>
              </a:buBlip>
            </a:pPr>
            <a:r>
              <a:rPr lang="en-GB" dirty="0" smtClean="0">
                <a:latin typeface="Century Gothic" panose="020B0502020202020204" pitchFamily="34" charset="0"/>
              </a:rPr>
              <a:t>Choosing ways to do things 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842" y="1886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Early Years Foundation Stage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50268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8" y="1772815"/>
            <a:ext cx="5184408" cy="33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9857" y="908720"/>
            <a:ext cx="7992888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There are 3 Prime Areas and 4 Specific Areas of Learning:</a:t>
            </a:r>
          </a:p>
          <a:p>
            <a:pPr lvl="0"/>
            <a:endParaRPr lang="en-GB" sz="2300" dirty="0" smtClean="0">
              <a:latin typeface="Century Gothic" panose="020B0502020202020204" pitchFamily="34" charset="0"/>
            </a:endParaRPr>
          </a:p>
          <a:p>
            <a:pPr lvl="0"/>
            <a:endParaRPr lang="en-GB" sz="2300" dirty="0" smtClean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2019" y="1772815"/>
            <a:ext cx="29523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prime areas of learning are fundamental in the EYFS and the specific areas of learning provide important contexts for learning. These areas of learning are taught together to support a rounded approach to your child’s development.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05772"/>
            <a:ext cx="240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430265"/>
            <a:ext cx="1218307" cy="127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537" y="5127459"/>
            <a:ext cx="1724422" cy="157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Continuous Provision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50995"/>
            <a:ext cx="846043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11154" y="1772816"/>
            <a:ext cx="6840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7"/>
              </a:buBlip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indoor and outdoor classroom</a:t>
            </a:r>
          </a:p>
          <a:p>
            <a:pPr marL="571500" indent="-571500">
              <a:buBlip>
                <a:blip r:embed="rId7"/>
              </a:buBlip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Adult –led</a:t>
            </a:r>
          </a:p>
          <a:p>
            <a:pPr marL="571500" indent="-571500">
              <a:buBlip>
                <a:blip r:embed="rId7"/>
              </a:buBlip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Adult-framed</a:t>
            </a:r>
          </a:p>
          <a:p>
            <a:pPr marL="571500" indent="-571500">
              <a:buBlip>
                <a:blip r:embed="rId7"/>
              </a:buBlip>
            </a:pP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Child-initiated 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4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15050</TotalTime>
  <Words>558</Words>
  <Application>Microsoft Office PowerPoint</Application>
  <PresentationFormat>On-screen Show (4:3)</PresentationFormat>
  <Paragraphs>82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Century Gothic</vt:lpstr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Friends of Maple Infants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Dowd</dc:creator>
  <cp:lastModifiedBy>jdowd1.314</cp:lastModifiedBy>
  <cp:revision>114</cp:revision>
  <cp:lastPrinted>2019-06-19T10:17:33Z</cp:lastPrinted>
  <dcterms:created xsi:type="dcterms:W3CDTF">2017-06-27T15:45:38Z</dcterms:created>
  <dcterms:modified xsi:type="dcterms:W3CDTF">2020-07-24T12:23:57Z</dcterms:modified>
</cp:coreProperties>
</file>