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8" r:id="rId3"/>
    <p:sldId id="299" r:id="rId4"/>
    <p:sldId id="297" r:id="rId5"/>
    <p:sldId id="258" r:id="rId6"/>
    <p:sldId id="272" r:id="rId7"/>
    <p:sldId id="263" r:id="rId8"/>
    <p:sldId id="268" r:id="rId9"/>
    <p:sldId id="269" r:id="rId10"/>
    <p:sldId id="276" r:id="rId11"/>
    <p:sldId id="271" r:id="rId12"/>
    <p:sldId id="273" r:id="rId13"/>
    <p:sldId id="274" r:id="rId14"/>
    <p:sldId id="279" r:id="rId15"/>
    <p:sldId id="290" r:id="rId16"/>
    <p:sldId id="300" r:id="rId1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>
      <p:cViewPr varScale="1">
        <p:scale>
          <a:sx n="69" d="100"/>
          <a:sy n="69" d="100"/>
        </p:scale>
        <p:origin x="7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26284-9A75-4ABD-9EC6-8AA7E02D03BF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56990-5C85-483F-9959-88BB11AA0A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639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516F0-C3F3-449D-BF90-23073069920B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3823E-1986-459E-9E35-51B5B0543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50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F0566F1-9AA9-44BA-9839-3FAA3941D8C7}" type="datetimeFigureOut">
              <a:rPr lang="en-GB" smtClean="0"/>
              <a:t>24/07/2020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jpg"/><Relationship Id="rId5" Type="http://schemas.openxmlformats.org/officeDocument/2006/relationships/hyperlink" Target="mailto:contact@friendsofmaple.org" TargetMode="External"/><Relationship Id="rId4" Type="http://schemas.openxmlformats.org/officeDocument/2006/relationships/hyperlink" Target="http://www.friendsofmaple.or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8862" y="260648"/>
            <a:ext cx="6155771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Welcome to Maple!</a:t>
            </a:r>
            <a:endParaRPr lang="en-GB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2606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Nursery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48" y="2971942"/>
            <a:ext cx="2896096" cy="2172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6" y="3223112"/>
            <a:ext cx="2727273" cy="20454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6492" y="3267258"/>
            <a:ext cx="1920902" cy="183261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1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9" y="5679504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842" y="1886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Assessment in the EYFS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9572" y="1320023"/>
            <a:ext cx="7992888" cy="32778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Learning Journeys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Photographs, assessment labels, pupil voice and termly reflections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Independent learning – applying new learning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Parental support – Wow cards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Sharing books – To build communication and language skills.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TALK </a:t>
            </a:r>
            <a:r>
              <a:rPr lang="en-GB" sz="2300" dirty="0" err="1" smtClean="0">
                <a:latin typeface="Century Gothic" panose="020B0502020202020204" pitchFamily="34" charset="0"/>
              </a:rPr>
              <a:t>TALK</a:t>
            </a:r>
            <a:r>
              <a:rPr lang="en-GB" sz="2300" dirty="0" smtClean="0">
                <a:latin typeface="Century Gothic" panose="020B0502020202020204" pitchFamily="34" charset="0"/>
              </a:rPr>
              <a:t> </a:t>
            </a:r>
            <a:r>
              <a:rPr lang="en-GB" sz="2300" dirty="0" err="1" smtClean="0">
                <a:latin typeface="Century Gothic" panose="020B0502020202020204" pitchFamily="34" charset="0"/>
              </a:rPr>
              <a:t>TALK</a:t>
            </a:r>
            <a:r>
              <a:rPr lang="en-GB" sz="2300" dirty="0" smtClean="0">
                <a:latin typeface="Century Gothic" panose="020B0502020202020204" pitchFamily="34" charset="0"/>
              </a:rPr>
              <a:t>! </a:t>
            </a:r>
          </a:p>
          <a:p>
            <a:endParaRPr lang="en-GB" sz="2300" dirty="0" smtClean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5774" y="3945347"/>
            <a:ext cx="1697049" cy="12727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0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9" y="5679504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842" y="1886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School Uniform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4706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82" y="1095586"/>
            <a:ext cx="1113617" cy="135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17" y="1072868"/>
            <a:ext cx="1166353" cy="144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65" y="1072868"/>
            <a:ext cx="1167338" cy="143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8842" y="2517972"/>
            <a:ext cx="792159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10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Uniform – Maple top (optional) </a:t>
            </a:r>
          </a:p>
          <a:p>
            <a:pPr marL="285750" indent="-285750">
              <a:buBlip>
                <a:blip r:embed="rId10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Suitable footwear – </a:t>
            </a:r>
            <a:r>
              <a:rPr lang="en-GB" sz="2300" dirty="0" err="1" smtClean="0">
                <a:latin typeface="Century Gothic" panose="020B0502020202020204" pitchFamily="34" charset="0"/>
              </a:rPr>
              <a:t>velcro</a:t>
            </a:r>
            <a:r>
              <a:rPr lang="en-GB" sz="2300" dirty="0" smtClean="0">
                <a:latin typeface="Century Gothic" panose="020B0502020202020204" pitchFamily="34" charset="0"/>
              </a:rPr>
              <a:t> and closed toes </a:t>
            </a:r>
          </a:p>
          <a:p>
            <a:pPr marL="285750" indent="-285750">
              <a:buBlip>
                <a:blip r:embed="rId10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Sun hats and winter hats</a:t>
            </a:r>
          </a:p>
          <a:p>
            <a:pPr marL="285750" indent="-285750">
              <a:buBlip>
                <a:blip r:embed="rId10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Spare clothes</a:t>
            </a:r>
          </a:p>
          <a:p>
            <a:pPr marL="285750" indent="-285750">
              <a:buBlip>
                <a:blip r:embed="rId10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No jewellery</a:t>
            </a:r>
          </a:p>
          <a:p>
            <a:pPr marL="285750" indent="-285750">
              <a:buBlip>
                <a:blip r:embed="rId10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Water bottle </a:t>
            </a:r>
          </a:p>
          <a:p>
            <a:pPr marL="285750" indent="-285750">
              <a:buBlip>
                <a:blip r:embed="rId10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Rain coat and hat – outdoor learning</a:t>
            </a:r>
          </a:p>
          <a:p>
            <a:endParaRPr lang="en-GB" sz="2300" dirty="0" smtClean="0">
              <a:latin typeface="Century Gothic" panose="020B0502020202020204" pitchFamily="34" charset="0"/>
            </a:endParaRPr>
          </a:p>
          <a:p>
            <a:pPr marL="285750" indent="-285750">
              <a:buBlip>
                <a:blip r:embed="rId10"/>
              </a:buBlip>
            </a:pPr>
            <a:endParaRPr lang="en-GB" sz="2300" dirty="0">
              <a:latin typeface="Century Gothic" panose="020B0502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2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9" y="5679504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842" y="1886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Daily Routines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434" y="1188914"/>
            <a:ext cx="7992888" cy="32778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Nursery AM session usually starts at 8:45 and finishes at 11:45. In September to support staggered entry into Maple, Nursery AM will start at 8:30 and finish at 11:30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Nursery PM starts at 12:30 and finishes at 15:30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Session structure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Constant access to the outdoor area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Collecting your child –pickup arrangements</a:t>
            </a:r>
          </a:p>
          <a:p>
            <a:pPr marL="285750" indent="-285750">
              <a:buBlip>
                <a:blip r:embed="rId7"/>
              </a:buBlip>
            </a:pPr>
            <a:endParaRPr lang="en-GB" sz="2300" dirty="0" smtClean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Image result for play is often talked abou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" b="5611"/>
          <a:stretch/>
        </p:blipFill>
        <p:spPr bwMode="auto">
          <a:xfrm>
            <a:off x="6710391" y="4062234"/>
            <a:ext cx="1750041" cy="16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7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9" y="5679504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842" y="1886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Attendance and Punctuality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8842" y="2237819"/>
            <a:ext cx="7992888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Starting the day – safeguarding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Attendance – Impact on progress and learning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Leave of absence requests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Sickness – 48 hour rule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4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9" y="5679504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842" y="188639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SEND and Inclusion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9572" y="1673969"/>
            <a:ext cx="7992888" cy="25699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Sharing any queries or concerns with SENCO </a:t>
            </a:r>
          </a:p>
          <a:p>
            <a:r>
              <a:rPr lang="en-GB" sz="2300" dirty="0" smtClean="0">
                <a:latin typeface="Century Gothic" panose="020B0502020202020204" pitchFamily="34" charset="0"/>
              </a:rPr>
              <a:t>   (Miss Funnell)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Working in partnership to ensure children can access provision fully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Working with external agencies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Offering additional support in class</a:t>
            </a:r>
          </a:p>
          <a:p>
            <a:pPr marL="285750" indent="-285750">
              <a:buBlip>
                <a:blip r:embed="rId7"/>
              </a:buBlip>
            </a:pPr>
            <a:endParaRPr lang="en-GB" sz="2300" dirty="0" smtClean="0">
              <a:latin typeface="Century Gothic" panose="020B0502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0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5945"/>
            <a:ext cx="8100568" cy="10486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Friends of Maple Infants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3949651"/>
            <a:ext cx="8100568" cy="134622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Registered Charity #1147762</a:t>
            </a:r>
          </a:p>
          <a:p>
            <a:pPr algn="ctr"/>
            <a:r>
              <a:rPr lang="en-US" dirty="0" smtClean="0">
                <a:hlinkClick r:id="rId4"/>
              </a:rPr>
              <a:t>www.friendsofmaple.org</a:t>
            </a:r>
            <a:endParaRPr lang="en-US" dirty="0" smtClean="0"/>
          </a:p>
          <a:p>
            <a:pPr algn="ctr"/>
            <a:r>
              <a:rPr lang="en-US" dirty="0" smtClean="0">
                <a:hlinkClick r:id="rId5"/>
              </a:rPr>
              <a:t>contact@friendsofmaple.org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FOM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5" y="332656"/>
            <a:ext cx="2344809" cy="2056850"/>
          </a:xfrm>
          <a:prstGeom prst="rect">
            <a:avLst/>
          </a:prstGeom>
        </p:spPr>
      </p:pic>
      <p:pic>
        <p:nvPicPr>
          <p:cNvPr id="9" name="Picture 8" descr="Parentkind_MA_Logo_RGB_white_JB smaller for we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59" y="5458991"/>
            <a:ext cx="2525268" cy="107200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3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563276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8842" y="188639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 can’t wait to meet you!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7" y="1679440"/>
            <a:ext cx="79201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sz="2400" dirty="0" smtClean="0">
                <a:latin typeface="Century Gothic" panose="020B0502020202020204" pitchFamily="34" charset="0"/>
              </a:rPr>
              <a:t>Phased transition will ensure children form excellent relationships with adults and develop confidence within their classroom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400" dirty="0" smtClean="0">
                <a:latin typeface="Century Gothic" panose="020B0502020202020204" pitchFamily="34" charset="0"/>
              </a:rPr>
              <a:t>Staff are highly skilled in working with new pupils and will remain committed to ensuring they settle well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80528" y="116632"/>
            <a:ext cx="957706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Welcome to Maple!</a:t>
            </a:r>
            <a:endParaRPr lang="en-GB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039" y="3466683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entury Gothic" panose="020B0502020202020204" pitchFamily="34" charset="0"/>
              </a:rPr>
              <a:t>We wish we could have welcomed you into our school to start to get to know all of our new families and to see our current families. </a:t>
            </a:r>
          </a:p>
          <a:p>
            <a:r>
              <a:rPr lang="en-GB" sz="1600" dirty="0" smtClean="0">
                <a:latin typeface="Century Gothic" panose="020B0502020202020204" pitchFamily="34" charset="0"/>
              </a:rPr>
              <a:t>Please know we cannot wait for your children to join our Maple family and begin their learning journey with us. 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1600" dirty="0" smtClean="0">
                <a:latin typeface="Century Gothic" panose="020B0502020202020204" pitchFamily="34" charset="0"/>
              </a:rPr>
              <a:t>Your children remain our priority and we will work in collaboration with you to ensure they have a successful start in our Nursery. 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2" name="Rectangle 2" descr="Staff photo - JD"/>
          <p:cNvSpPr>
            <a:spLocks noChangeArrowheads="1"/>
          </p:cNvSpPr>
          <p:nvPr/>
        </p:nvSpPr>
        <p:spPr bwMode="auto">
          <a:xfrm>
            <a:off x="6552702" y="1039962"/>
            <a:ext cx="1319213" cy="16637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940152" y="2888049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anose="020B0502020202020204" pitchFamily="34" charset="0"/>
              </a:rPr>
              <a:t>Jess Dowd – EYFS Leader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2419" y="1065303"/>
            <a:ext cx="1440160" cy="1635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568" y="1051697"/>
            <a:ext cx="1454942" cy="1651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2888049"/>
            <a:ext cx="320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anose="020B0502020202020204" pitchFamily="34" charset="0"/>
              </a:rPr>
              <a:t>Claire Barwell – Head Teacher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4845" y="2888048"/>
            <a:ext cx="2988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anose="020B0502020202020204" pitchFamily="34" charset="0"/>
              </a:rPr>
              <a:t>Helen Funnell–Deputy Head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7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Aims of the presentation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50995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7103" y="1247776"/>
            <a:ext cx="7992888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To welcome you to the Maple community (virtually!)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To introduce the EYFS team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To introduce the Early Years Foundation Stage (EYFS)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To explain the skills children need when they start Nursery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To put your mind at ease about the transition into Nursery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To reassure you that we will support children as they complete the slightly different transition into Maple.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To signpost you to additional support for transition – e.g. staff reading stories online and welcome video.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45" y="5357158"/>
            <a:ext cx="1556269" cy="14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1663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Nursery Team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304266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004048" y="-5314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 </a:t>
            </a:r>
          </a:p>
          <a:p>
            <a:r>
              <a:rPr lang="en-GB" sz="1200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7779" y="1549906"/>
            <a:ext cx="6248400" cy="38481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2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16632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Maple Infants’ School Vision and Mission 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304266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6" b="27614"/>
          <a:stretch/>
        </p:blipFill>
        <p:spPr>
          <a:xfrm>
            <a:off x="251520" y="1486812"/>
            <a:ext cx="2934595" cy="3382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0"/>
          <a:stretch/>
        </p:blipFill>
        <p:spPr>
          <a:xfrm>
            <a:off x="5011776" y="1475047"/>
            <a:ext cx="3072689" cy="339411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1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132" y="5591429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49" y="5419219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88640" y="151728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Transition to Nursery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3772" y="1657774"/>
            <a:ext cx="7992888" cy="2923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Transition bags  – Photos of the staff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Transition visits September– Stay and play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Parents as partners – Sharing information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Preparing your child for school – Reading stories and talking about Nursery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How </a:t>
            </a:r>
            <a:r>
              <a:rPr lang="en-GB" sz="2300" dirty="0">
                <a:latin typeface="Century Gothic" panose="020B0502020202020204" pitchFamily="34" charset="0"/>
              </a:rPr>
              <a:t>we will support you and your child- Staggered intake in </a:t>
            </a:r>
            <a:r>
              <a:rPr lang="en-GB" sz="2300" dirty="0" smtClean="0">
                <a:latin typeface="Century Gothic" panose="020B0502020202020204" pitchFamily="34" charset="0"/>
              </a:rPr>
              <a:t>September, Google Meet </a:t>
            </a:r>
            <a:endParaRPr lang="en-GB" sz="2300" dirty="0">
              <a:latin typeface="Century Gothic" panose="020B0502020202020204" pitchFamily="34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Encourage independence –Toileting and dressing</a:t>
            </a:r>
          </a:p>
        </p:txBody>
      </p:sp>
      <p:pic>
        <p:nvPicPr>
          <p:cNvPr id="4" name="Picture 2" descr="Image result for our task is to help children climb their own mountains as high as possib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4893"/>
            <a:ext cx="1837860" cy="18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5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Early Years Foundation Stage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50995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3772" y="1268760"/>
            <a:ext cx="7992888" cy="11541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There are 3 Characteristics of Effective Learning:</a:t>
            </a:r>
          </a:p>
          <a:p>
            <a:pPr lvl="0"/>
            <a:endParaRPr lang="en-GB" sz="2300" dirty="0" smtClean="0">
              <a:latin typeface="Century Gothic" panose="020B0502020202020204" pitchFamily="34" charset="0"/>
            </a:endParaRPr>
          </a:p>
          <a:p>
            <a:pPr lvl="0"/>
            <a:endParaRPr lang="en-GB" sz="2300" dirty="0" smtClean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988840"/>
            <a:ext cx="2160240" cy="8002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Playing and exploring</a:t>
            </a:r>
            <a:endParaRPr lang="en-GB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1799" y="1979510"/>
            <a:ext cx="2736305" cy="8002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Active Learning</a:t>
            </a:r>
          </a:p>
          <a:p>
            <a:pPr algn="ctr"/>
            <a:endParaRPr lang="en-GB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2120" y="1979509"/>
            <a:ext cx="2748474" cy="8002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Creating and thinking critically</a:t>
            </a:r>
            <a:endParaRPr lang="en-GB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2996952"/>
            <a:ext cx="2160240" cy="20313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Finding out and exploring. </a:t>
            </a:r>
          </a:p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Playing with what they know. </a:t>
            </a:r>
          </a:p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Being willing to ‘have a go’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38061" y="2996952"/>
            <a:ext cx="2750368" cy="20313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dirty="0">
                <a:latin typeface="Century Gothic" panose="020B0502020202020204" pitchFamily="34" charset="0"/>
              </a:rPr>
              <a:t>Being involved and </a:t>
            </a:r>
            <a:r>
              <a:rPr lang="en-GB" dirty="0" smtClean="0">
                <a:latin typeface="Century Gothic" panose="020B0502020202020204" pitchFamily="34" charset="0"/>
              </a:rPr>
              <a:t>concentrating</a:t>
            </a:r>
          </a:p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Keeping trying</a:t>
            </a:r>
          </a:p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Enjoying </a:t>
            </a:r>
            <a:r>
              <a:rPr lang="en-GB" dirty="0">
                <a:latin typeface="Century Gothic" panose="020B0502020202020204" pitchFamily="34" charset="0"/>
              </a:rPr>
              <a:t>achieving what they set out to </a:t>
            </a:r>
            <a:r>
              <a:rPr lang="en-GB" dirty="0" smtClean="0">
                <a:latin typeface="Century Gothic" panose="020B0502020202020204" pitchFamily="34" charset="0"/>
              </a:rPr>
              <a:t>do</a:t>
            </a: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50226" y="2996952"/>
            <a:ext cx="2750368" cy="20313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Having their own ideas. </a:t>
            </a:r>
          </a:p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Making links. </a:t>
            </a:r>
          </a:p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Choosing ways to do things 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9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842" y="1886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Early Years Foundation Stage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8" y="1772815"/>
            <a:ext cx="5184408" cy="33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9857" y="908720"/>
            <a:ext cx="7992888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There are 3 Prime Areas and 4 Specific Areas of Learning:</a:t>
            </a:r>
          </a:p>
          <a:p>
            <a:pPr lvl="0"/>
            <a:endParaRPr lang="en-GB" sz="2300" dirty="0" smtClean="0">
              <a:latin typeface="Century Gothic" panose="020B0502020202020204" pitchFamily="34" charset="0"/>
            </a:endParaRPr>
          </a:p>
          <a:p>
            <a:pPr lvl="0"/>
            <a:endParaRPr lang="en-GB" sz="2300" dirty="0" smtClean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2019" y="1412776"/>
            <a:ext cx="2952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prime areas of learning are fundamental in the EYFS and the specific areas of learning provide important contexts for learning. These areas of learning are taught together to support a rounded approach to your child’s development.</a:t>
            </a:r>
            <a:endParaRPr lang="en-GB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0336" y="3935630"/>
            <a:ext cx="2663586" cy="1477328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entury Gothic" panose="020B0502020202020204" pitchFamily="34" charset="0"/>
              </a:rPr>
              <a:t>The prime areas of learning are the primary focus throughout the Nursery year. 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Continuous Provision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50995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3568" y="1567828"/>
            <a:ext cx="6840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7"/>
              </a:buBlip>
            </a:pP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indoor and outdoor classroom</a:t>
            </a:r>
          </a:p>
          <a:p>
            <a:pPr marL="571500" indent="-571500">
              <a:buBlip>
                <a:blip r:embed="rId7"/>
              </a:buBlip>
            </a:pP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Adult –led</a:t>
            </a:r>
          </a:p>
          <a:p>
            <a:pPr marL="571500" indent="-571500">
              <a:buBlip>
                <a:blip r:embed="rId7"/>
              </a:buBlip>
            </a:pP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Adult-framed</a:t>
            </a:r>
          </a:p>
          <a:p>
            <a:pPr marL="571500" indent="-571500">
              <a:buBlip>
                <a:blip r:embed="rId7"/>
              </a:buBlip>
            </a:pP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Child-initiated 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24"/>
    </mc:Choice>
    <mc:Fallback xmlns="">
      <p:transition spd="slow" advTm="41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7427</TotalTime>
  <Words>638</Words>
  <Application>Microsoft Office PowerPoint</Application>
  <PresentationFormat>On-screen Show (4:3)</PresentationFormat>
  <Paragraphs>92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</vt:lpstr>
      <vt:lpstr>Century Gothic</vt:lpstr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Friends of Maple Infants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Dowd</dc:creator>
  <cp:lastModifiedBy>jdowd1.314</cp:lastModifiedBy>
  <cp:revision>109</cp:revision>
  <cp:lastPrinted>2020-07-15T09:40:34Z</cp:lastPrinted>
  <dcterms:created xsi:type="dcterms:W3CDTF">2017-06-27T15:45:38Z</dcterms:created>
  <dcterms:modified xsi:type="dcterms:W3CDTF">2020-07-24T12:46:30Z</dcterms:modified>
</cp:coreProperties>
</file>