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handoutMasterIdLst>
    <p:handoutMasterId r:id="rId30"/>
  </p:handoutMasterIdLst>
  <p:sldIdLst>
    <p:sldId id="257" r:id="rId2"/>
    <p:sldId id="258" r:id="rId3"/>
    <p:sldId id="287" r:id="rId4"/>
    <p:sldId id="260" r:id="rId5"/>
    <p:sldId id="261" r:id="rId6"/>
    <p:sldId id="262" r:id="rId7"/>
    <p:sldId id="288" r:id="rId8"/>
    <p:sldId id="263" r:id="rId9"/>
    <p:sldId id="286" r:id="rId10"/>
    <p:sldId id="265" r:id="rId11"/>
    <p:sldId id="267" r:id="rId12"/>
    <p:sldId id="269" r:id="rId13"/>
    <p:sldId id="277" r:id="rId14"/>
    <p:sldId id="290" r:id="rId15"/>
    <p:sldId id="271" r:id="rId16"/>
    <p:sldId id="272" r:id="rId17"/>
    <p:sldId id="273" r:id="rId18"/>
    <p:sldId id="275" r:id="rId19"/>
    <p:sldId id="280" r:id="rId20"/>
    <p:sldId id="281" r:id="rId21"/>
    <p:sldId id="282" r:id="rId22"/>
    <p:sldId id="289" r:id="rId23"/>
    <p:sldId id="276" r:id="rId24"/>
    <p:sldId id="279" r:id="rId25"/>
    <p:sldId id="283" r:id="rId26"/>
    <p:sldId id="284" r:id="rId27"/>
    <p:sldId id="291" r:id="rId28"/>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320" autoAdjust="0"/>
  </p:normalViewPr>
  <p:slideViewPr>
    <p:cSldViewPr>
      <p:cViewPr varScale="1">
        <p:scale>
          <a:sx n="104" d="100"/>
          <a:sy n="104" d="100"/>
        </p:scale>
        <p:origin x="-90"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06DC2D-6630-402A-926D-1C10E4A2327C}" type="doc">
      <dgm:prSet loTypeId="urn:microsoft.com/office/officeart/2005/8/layout/venn3" loCatId="relationship" qsTypeId="urn:microsoft.com/office/officeart/2005/8/quickstyle/simple5" qsCatId="simple" csTypeId="urn:microsoft.com/office/officeart/2005/8/colors/accent1_2" csCatId="accent1" phldr="1"/>
      <dgm:spPr/>
    </dgm:pt>
    <dgm:pt modelId="{AA66C405-4B29-4E1F-96C6-921B0F914329}">
      <dgm:prSet phldrT="[Text]" custT="1"/>
      <dgm:spPr/>
      <dgm:t>
        <a:bodyPr/>
        <a:lstStyle/>
        <a:p>
          <a:r>
            <a:rPr lang="en-GB" sz="1800" b="1" dirty="0">
              <a:latin typeface="Century Gothic" panose="020B0502020202020204" pitchFamily="34" charset="0"/>
            </a:rPr>
            <a:t>Do</a:t>
          </a:r>
          <a:r>
            <a:rPr lang="en-GB" sz="1800" dirty="0">
              <a:latin typeface="Century Gothic" panose="020B0502020202020204" pitchFamily="34" charset="0"/>
            </a:rPr>
            <a:t> </a:t>
          </a:r>
          <a:r>
            <a:rPr lang="en-GB" sz="1800" b="1" dirty="0">
              <a:latin typeface="Century Gothic" panose="020B0502020202020204" pitchFamily="34" charset="0"/>
            </a:rPr>
            <a:t>Now</a:t>
          </a:r>
        </a:p>
      </dgm:t>
    </dgm:pt>
    <dgm:pt modelId="{0FDBC518-E5BC-438B-8FDF-9CD0BCF0BB44}" type="parTrans" cxnId="{662F1D8A-E6FD-4ED8-AE39-FB692CDB104F}">
      <dgm:prSet/>
      <dgm:spPr/>
      <dgm:t>
        <a:bodyPr/>
        <a:lstStyle/>
        <a:p>
          <a:endParaRPr lang="en-GB"/>
        </a:p>
      </dgm:t>
    </dgm:pt>
    <dgm:pt modelId="{4D43BD6B-7E85-473F-8CF8-E2970EBF59C5}" type="sibTrans" cxnId="{662F1D8A-E6FD-4ED8-AE39-FB692CDB104F}">
      <dgm:prSet/>
      <dgm:spPr/>
      <dgm:t>
        <a:bodyPr/>
        <a:lstStyle/>
        <a:p>
          <a:endParaRPr lang="en-GB"/>
        </a:p>
      </dgm:t>
    </dgm:pt>
    <dgm:pt modelId="{8B5A95BA-70ED-458A-86C2-DD4097B1B7B3}">
      <dgm:prSet phldrT="[Text]" custT="1"/>
      <dgm:spPr/>
      <dgm:t>
        <a:bodyPr/>
        <a:lstStyle/>
        <a:p>
          <a:r>
            <a:rPr lang="en-GB" sz="1800" b="1" dirty="0">
              <a:latin typeface="Century Gothic" panose="020B0502020202020204" pitchFamily="34" charset="0"/>
            </a:rPr>
            <a:t>New learning</a:t>
          </a:r>
        </a:p>
      </dgm:t>
    </dgm:pt>
    <dgm:pt modelId="{CDD303EF-50E3-4648-A8CE-5E436E7E78A2}" type="parTrans" cxnId="{EA5566BC-5AE5-4DF3-929F-DC7B27E68A44}">
      <dgm:prSet/>
      <dgm:spPr/>
      <dgm:t>
        <a:bodyPr/>
        <a:lstStyle/>
        <a:p>
          <a:endParaRPr lang="en-GB"/>
        </a:p>
      </dgm:t>
    </dgm:pt>
    <dgm:pt modelId="{55E475B0-6F7F-4987-933E-365BA0B7DE07}" type="sibTrans" cxnId="{EA5566BC-5AE5-4DF3-929F-DC7B27E68A44}">
      <dgm:prSet/>
      <dgm:spPr/>
      <dgm:t>
        <a:bodyPr/>
        <a:lstStyle/>
        <a:p>
          <a:endParaRPr lang="en-GB"/>
        </a:p>
      </dgm:t>
    </dgm:pt>
    <dgm:pt modelId="{3C60240F-D053-48C9-9AE4-8B543C7F57C0}">
      <dgm:prSet phldrT="[Text]" custT="1"/>
      <dgm:spPr/>
      <dgm:t>
        <a:bodyPr/>
        <a:lstStyle/>
        <a:p>
          <a:r>
            <a:rPr lang="en-GB" sz="1800" b="1" dirty="0">
              <a:latin typeface="Century Gothic" panose="020B0502020202020204" pitchFamily="34" charset="0"/>
            </a:rPr>
            <a:t>Develop learning</a:t>
          </a:r>
        </a:p>
      </dgm:t>
    </dgm:pt>
    <dgm:pt modelId="{FB223692-9B6A-4130-BF84-2C9755EEAA27}" type="parTrans" cxnId="{1055CC44-6473-45F9-A7F3-915F6A76E653}">
      <dgm:prSet/>
      <dgm:spPr/>
      <dgm:t>
        <a:bodyPr/>
        <a:lstStyle/>
        <a:p>
          <a:endParaRPr lang="en-GB"/>
        </a:p>
      </dgm:t>
    </dgm:pt>
    <dgm:pt modelId="{4977C6F3-FE64-4A81-B181-0D9F9E5B3E69}" type="sibTrans" cxnId="{1055CC44-6473-45F9-A7F3-915F6A76E653}">
      <dgm:prSet/>
      <dgm:spPr/>
      <dgm:t>
        <a:bodyPr/>
        <a:lstStyle/>
        <a:p>
          <a:endParaRPr lang="en-GB"/>
        </a:p>
      </dgm:t>
    </dgm:pt>
    <dgm:pt modelId="{B3A5F8C8-95B0-4742-A04B-F6514B8EABDB}">
      <dgm:prSet phldrT="[Text]" custT="1"/>
      <dgm:spPr/>
      <dgm:t>
        <a:bodyPr/>
        <a:lstStyle/>
        <a:p>
          <a:r>
            <a:rPr lang="en-GB" sz="1600" b="1" dirty="0">
              <a:latin typeface="Century Gothic" panose="020B0502020202020204" pitchFamily="34" charset="0"/>
            </a:rPr>
            <a:t>Independent task</a:t>
          </a:r>
        </a:p>
      </dgm:t>
    </dgm:pt>
    <dgm:pt modelId="{2058D526-0A38-4898-9058-ED58E42C0C38}" type="parTrans" cxnId="{F11978B0-8C8E-4301-BE92-2F333F0C8825}">
      <dgm:prSet/>
      <dgm:spPr/>
      <dgm:t>
        <a:bodyPr/>
        <a:lstStyle/>
        <a:p>
          <a:endParaRPr lang="en-GB"/>
        </a:p>
      </dgm:t>
    </dgm:pt>
    <dgm:pt modelId="{9F6C4284-3CC0-4400-999F-F153B39A5A4E}" type="sibTrans" cxnId="{F11978B0-8C8E-4301-BE92-2F333F0C8825}">
      <dgm:prSet/>
      <dgm:spPr/>
      <dgm:t>
        <a:bodyPr/>
        <a:lstStyle/>
        <a:p>
          <a:endParaRPr lang="en-GB"/>
        </a:p>
      </dgm:t>
    </dgm:pt>
    <dgm:pt modelId="{6DF3BA7A-50D2-4CC3-B071-4A4EC0460C63}">
      <dgm:prSet phldrT="[Text]" custT="1"/>
      <dgm:spPr/>
      <dgm:t>
        <a:bodyPr/>
        <a:lstStyle/>
        <a:p>
          <a:pPr algn="ctr"/>
          <a:r>
            <a:rPr lang="en-GB" sz="2000" b="1" dirty="0">
              <a:latin typeface="Century Gothic" panose="020B0502020202020204" pitchFamily="34" charset="0"/>
            </a:rPr>
            <a:t>Plenary</a:t>
          </a:r>
        </a:p>
      </dgm:t>
    </dgm:pt>
    <dgm:pt modelId="{B7992230-28AE-4FF1-B2E2-827C9EB767C5}" type="parTrans" cxnId="{42656165-9D20-4202-B5E9-FA2326467A40}">
      <dgm:prSet/>
      <dgm:spPr/>
      <dgm:t>
        <a:bodyPr/>
        <a:lstStyle/>
        <a:p>
          <a:endParaRPr lang="en-GB"/>
        </a:p>
      </dgm:t>
    </dgm:pt>
    <dgm:pt modelId="{8ABB1755-499E-4B5A-A7D7-03035EEA3093}" type="sibTrans" cxnId="{42656165-9D20-4202-B5E9-FA2326467A40}">
      <dgm:prSet/>
      <dgm:spPr/>
      <dgm:t>
        <a:bodyPr/>
        <a:lstStyle/>
        <a:p>
          <a:endParaRPr lang="en-GB"/>
        </a:p>
      </dgm:t>
    </dgm:pt>
    <dgm:pt modelId="{3441DB0B-135F-4543-B7BC-F89B145C8A1F}">
      <dgm:prSet phldrT="[Text]" custT="1"/>
      <dgm:spPr/>
      <dgm:t>
        <a:bodyPr/>
        <a:lstStyle/>
        <a:p>
          <a:r>
            <a:rPr lang="en-GB" sz="2400" b="1" dirty="0">
              <a:latin typeface="Century Gothic" panose="020B0502020202020204" pitchFamily="34" charset="0"/>
            </a:rPr>
            <a:t>Talk task</a:t>
          </a:r>
        </a:p>
      </dgm:t>
    </dgm:pt>
    <dgm:pt modelId="{76A3AC3A-969B-4356-AFE2-88C08B61B833}" type="parTrans" cxnId="{AB158E6F-A2B2-41F6-8C78-145CC614E582}">
      <dgm:prSet/>
      <dgm:spPr/>
      <dgm:t>
        <a:bodyPr/>
        <a:lstStyle/>
        <a:p>
          <a:endParaRPr lang="en-GB"/>
        </a:p>
      </dgm:t>
    </dgm:pt>
    <dgm:pt modelId="{ACD28E12-CD0A-411A-AACA-C49DD638B00B}" type="sibTrans" cxnId="{AB158E6F-A2B2-41F6-8C78-145CC614E582}">
      <dgm:prSet/>
      <dgm:spPr/>
      <dgm:t>
        <a:bodyPr/>
        <a:lstStyle/>
        <a:p>
          <a:endParaRPr lang="en-GB"/>
        </a:p>
      </dgm:t>
    </dgm:pt>
    <dgm:pt modelId="{A5720415-B977-4087-A799-CDC79B6B6FCB}" type="pres">
      <dgm:prSet presAssocID="{7606DC2D-6630-402A-926D-1C10E4A2327C}" presName="Name0" presStyleCnt="0">
        <dgm:presLayoutVars>
          <dgm:dir/>
          <dgm:resizeHandles val="exact"/>
        </dgm:presLayoutVars>
      </dgm:prSet>
      <dgm:spPr/>
    </dgm:pt>
    <dgm:pt modelId="{1CE5D6BC-DC9D-46FF-8FFE-EA5C8B4A1068}" type="pres">
      <dgm:prSet presAssocID="{AA66C405-4B29-4E1F-96C6-921B0F914329}" presName="Name5" presStyleLbl="vennNode1" presStyleIdx="0" presStyleCnt="6">
        <dgm:presLayoutVars>
          <dgm:bulletEnabled val="1"/>
        </dgm:presLayoutVars>
      </dgm:prSet>
      <dgm:spPr/>
      <dgm:t>
        <a:bodyPr/>
        <a:lstStyle/>
        <a:p>
          <a:endParaRPr lang="en-GB"/>
        </a:p>
      </dgm:t>
    </dgm:pt>
    <dgm:pt modelId="{36081A11-276A-436B-A208-1AF49256F6AF}" type="pres">
      <dgm:prSet presAssocID="{4D43BD6B-7E85-473F-8CF8-E2970EBF59C5}" presName="space" presStyleCnt="0"/>
      <dgm:spPr/>
    </dgm:pt>
    <dgm:pt modelId="{52D87112-8BF5-40EF-A0E0-1B8933B7A634}" type="pres">
      <dgm:prSet presAssocID="{8B5A95BA-70ED-458A-86C2-DD4097B1B7B3}" presName="Name5" presStyleLbl="vennNode1" presStyleIdx="1" presStyleCnt="6" custLinFactNeighborX="-4375" custLinFactNeighborY="-21307">
        <dgm:presLayoutVars>
          <dgm:bulletEnabled val="1"/>
        </dgm:presLayoutVars>
      </dgm:prSet>
      <dgm:spPr/>
      <dgm:t>
        <a:bodyPr/>
        <a:lstStyle/>
        <a:p>
          <a:endParaRPr lang="en-GB"/>
        </a:p>
      </dgm:t>
    </dgm:pt>
    <dgm:pt modelId="{763AABD2-EBE9-4E7A-8855-7C1C3CACAD25}" type="pres">
      <dgm:prSet presAssocID="{55E475B0-6F7F-4987-933E-365BA0B7DE07}" presName="space" presStyleCnt="0"/>
      <dgm:spPr/>
    </dgm:pt>
    <dgm:pt modelId="{3479E1DF-2B80-4471-B5B8-A00330903942}" type="pres">
      <dgm:prSet presAssocID="{3441DB0B-135F-4543-B7BC-F89B145C8A1F}" presName="Name5" presStyleLbl="vennNode1" presStyleIdx="2" presStyleCnt="6">
        <dgm:presLayoutVars>
          <dgm:bulletEnabled val="1"/>
        </dgm:presLayoutVars>
      </dgm:prSet>
      <dgm:spPr/>
      <dgm:t>
        <a:bodyPr/>
        <a:lstStyle/>
        <a:p>
          <a:endParaRPr lang="en-GB"/>
        </a:p>
      </dgm:t>
    </dgm:pt>
    <dgm:pt modelId="{8A572F28-58C0-4613-A82E-D7A4035E546C}" type="pres">
      <dgm:prSet presAssocID="{ACD28E12-CD0A-411A-AACA-C49DD638B00B}" presName="space" presStyleCnt="0"/>
      <dgm:spPr/>
    </dgm:pt>
    <dgm:pt modelId="{39BC50AB-1127-4F20-A481-44756CDFC7EB}" type="pres">
      <dgm:prSet presAssocID="{3C60240F-D053-48C9-9AE4-8B543C7F57C0}" presName="Name5" presStyleLbl="vennNode1" presStyleIdx="3" presStyleCnt="6" custLinFactNeighborX="8323" custLinFactNeighborY="16202">
        <dgm:presLayoutVars>
          <dgm:bulletEnabled val="1"/>
        </dgm:presLayoutVars>
      </dgm:prSet>
      <dgm:spPr/>
      <dgm:t>
        <a:bodyPr/>
        <a:lstStyle/>
        <a:p>
          <a:endParaRPr lang="en-GB"/>
        </a:p>
      </dgm:t>
    </dgm:pt>
    <dgm:pt modelId="{D5B925DC-CD48-40CD-AFD9-4436EF24925E}" type="pres">
      <dgm:prSet presAssocID="{4977C6F3-FE64-4A81-B181-0D9F9E5B3E69}" presName="space" presStyleCnt="0"/>
      <dgm:spPr/>
    </dgm:pt>
    <dgm:pt modelId="{AB96A9CC-A831-4B36-AE09-CF80C6BE7F95}" type="pres">
      <dgm:prSet presAssocID="{B3A5F8C8-95B0-4742-A04B-F6514B8EABDB}" presName="Name5" presStyleLbl="vennNode1" presStyleIdx="4" presStyleCnt="6" custScaleX="121775" custLinFactNeighborX="4253" custLinFactNeighborY="-17139">
        <dgm:presLayoutVars>
          <dgm:bulletEnabled val="1"/>
        </dgm:presLayoutVars>
      </dgm:prSet>
      <dgm:spPr/>
      <dgm:t>
        <a:bodyPr/>
        <a:lstStyle/>
        <a:p>
          <a:endParaRPr lang="en-GB"/>
        </a:p>
      </dgm:t>
    </dgm:pt>
    <dgm:pt modelId="{41BF30E6-B459-483D-B011-68D5D8610438}" type="pres">
      <dgm:prSet presAssocID="{9F6C4284-3CC0-4400-999F-F153B39A5A4E}" presName="space" presStyleCnt="0"/>
      <dgm:spPr/>
    </dgm:pt>
    <dgm:pt modelId="{2EAD05DC-7953-44D3-ABAA-694C2E521DD4}" type="pres">
      <dgm:prSet presAssocID="{6DF3BA7A-50D2-4CC3-B071-4A4EC0460C63}" presName="Name5" presStyleLbl="vennNode1" presStyleIdx="5" presStyleCnt="6">
        <dgm:presLayoutVars>
          <dgm:bulletEnabled val="1"/>
        </dgm:presLayoutVars>
      </dgm:prSet>
      <dgm:spPr/>
      <dgm:t>
        <a:bodyPr/>
        <a:lstStyle/>
        <a:p>
          <a:endParaRPr lang="en-GB"/>
        </a:p>
      </dgm:t>
    </dgm:pt>
  </dgm:ptLst>
  <dgm:cxnLst>
    <dgm:cxn modelId="{F11978B0-8C8E-4301-BE92-2F333F0C8825}" srcId="{7606DC2D-6630-402A-926D-1C10E4A2327C}" destId="{B3A5F8C8-95B0-4742-A04B-F6514B8EABDB}" srcOrd="4" destOrd="0" parTransId="{2058D526-0A38-4898-9058-ED58E42C0C38}" sibTransId="{9F6C4284-3CC0-4400-999F-F153B39A5A4E}"/>
    <dgm:cxn modelId="{EA5566BC-5AE5-4DF3-929F-DC7B27E68A44}" srcId="{7606DC2D-6630-402A-926D-1C10E4A2327C}" destId="{8B5A95BA-70ED-458A-86C2-DD4097B1B7B3}" srcOrd="1" destOrd="0" parTransId="{CDD303EF-50E3-4648-A8CE-5E436E7E78A2}" sibTransId="{55E475B0-6F7F-4987-933E-365BA0B7DE07}"/>
    <dgm:cxn modelId="{A3C74400-4EF2-45AF-8ED5-E9AC4FAC0A57}" type="presOf" srcId="{AA66C405-4B29-4E1F-96C6-921B0F914329}" destId="{1CE5D6BC-DC9D-46FF-8FFE-EA5C8B4A1068}" srcOrd="0" destOrd="0" presId="urn:microsoft.com/office/officeart/2005/8/layout/venn3"/>
    <dgm:cxn modelId="{1055CC44-6473-45F9-A7F3-915F6A76E653}" srcId="{7606DC2D-6630-402A-926D-1C10E4A2327C}" destId="{3C60240F-D053-48C9-9AE4-8B543C7F57C0}" srcOrd="3" destOrd="0" parTransId="{FB223692-9B6A-4130-BF84-2C9755EEAA27}" sibTransId="{4977C6F3-FE64-4A81-B181-0D9F9E5B3E69}"/>
    <dgm:cxn modelId="{AB158E6F-A2B2-41F6-8C78-145CC614E582}" srcId="{7606DC2D-6630-402A-926D-1C10E4A2327C}" destId="{3441DB0B-135F-4543-B7BC-F89B145C8A1F}" srcOrd="2" destOrd="0" parTransId="{76A3AC3A-969B-4356-AFE2-88C08B61B833}" sibTransId="{ACD28E12-CD0A-411A-AACA-C49DD638B00B}"/>
    <dgm:cxn modelId="{662F1D8A-E6FD-4ED8-AE39-FB692CDB104F}" srcId="{7606DC2D-6630-402A-926D-1C10E4A2327C}" destId="{AA66C405-4B29-4E1F-96C6-921B0F914329}" srcOrd="0" destOrd="0" parTransId="{0FDBC518-E5BC-438B-8FDF-9CD0BCF0BB44}" sibTransId="{4D43BD6B-7E85-473F-8CF8-E2970EBF59C5}"/>
    <dgm:cxn modelId="{FC80E328-9829-4011-ADCB-D5055A2DD107}" type="presOf" srcId="{8B5A95BA-70ED-458A-86C2-DD4097B1B7B3}" destId="{52D87112-8BF5-40EF-A0E0-1B8933B7A634}" srcOrd="0" destOrd="0" presId="urn:microsoft.com/office/officeart/2005/8/layout/venn3"/>
    <dgm:cxn modelId="{830424B5-D6C1-49F9-87EC-99A3263B1F21}" type="presOf" srcId="{6DF3BA7A-50D2-4CC3-B071-4A4EC0460C63}" destId="{2EAD05DC-7953-44D3-ABAA-694C2E521DD4}" srcOrd="0" destOrd="0" presId="urn:microsoft.com/office/officeart/2005/8/layout/venn3"/>
    <dgm:cxn modelId="{6B81895B-5580-4BBF-85DA-7465B40BE70A}" type="presOf" srcId="{B3A5F8C8-95B0-4742-A04B-F6514B8EABDB}" destId="{AB96A9CC-A831-4B36-AE09-CF80C6BE7F95}" srcOrd="0" destOrd="0" presId="urn:microsoft.com/office/officeart/2005/8/layout/venn3"/>
    <dgm:cxn modelId="{2826E164-876F-491B-BCEA-DDC52B8A02AE}" type="presOf" srcId="{7606DC2D-6630-402A-926D-1C10E4A2327C}" destId="{A5720415-B977-4087-A799-CDC79B6B6FCB}" srcOrd="0" destOrd="0" presId="urn:microsoft.com/office/officeart/2005/8/layout/venn3"/>
    <dgm:cxn modelId="{E5DF1D07-8697-41C9-AEE9-848D28C61C3A}" type="presOf" srcId="{3441DB0B-135F-4543-B7BC-F89B145C8A1F}" destId="{3479E1DF-2B80-4471-B5B8-A00330903942}" srcOrd="0" destOrd="0" presId="urn:microsoft.com/office/officeart/2005/8/layout/venn3"/>
    <dgm:cxn modelId="{42656165-9D20-4202-B5E9-FA2326467A40}" srcId="{7606DC2D-6630-402A-926D-1C10E4A2327C}" destId="{6DF3BA7A-50D2-4CC3-B071-4A4EC0460C63}" srcOrd="5" destOrd="0" parTransId="{B7992230-28AE-4FF1-B2E2-827C9EB767C5}" sibTransId="{8ABB1755-499E-4B5A-A7D7-03035EEA3093}"/>
    <dgm:cxn modelId="{F2C33B9A-61CF-4003-B582-1BF700C02E71}" type="presOf" srcId="{3C60240F-D053-48C9-9AE4-8B543C7F57C0}" destId="{39BC50AB-1127-4F20-A481-44756CDFC7EB}" srcOrd="0" destOrd="0" presId="urn:microsoft.com/office/officeart/2005/8/layout/venn3"/>
    <dgm:cxn modelId="{D9D9412F-3600-4389-8816-693E2BC53C49}" type="presParOf" srcId="{A5720415-B977-4087-A799-CDC79B6B6FCB}" destId="{1CE5D6BC-DC9D-46FF-8FFE-EA5C8B4A1068}" srcOrd="0" destOrd="0" presId="urn:microsoft.com/office/officeart/2005/8/layout/venn3"/>
    <dgm:cxn modelId="{FB01C6C0-78E0-4249-9E94-7706324A15A4}" type="presParOf" srcId="{A5720415-B977-4087-A799-CDC79B6B6FCB}" destId="{36081A11-276A-436B-A208-1AF49256F6AF}" srcOrd="1" destOrd="0" presId="urn:microsoft.com/office/officeart/2005/8/layout/venn3"/>
    <dgm:cxn modelId="{AB65C54C-C052-482B-B0AD-10621F815746}" type="presParOf" srcId="{A5720415-B977-4087-A799-CDC79B6B6FCB}" destId="{52D87112-8BF5-40EF-A0E0-1B8933B7A634}" srcOrd="2" destOrd="0" presId="urn:microsoft.com/office/officeart/2005/8/layout/venn3"/>
    <dgm:cxn modelId="{4A5B804D-DEE7-4E82-9421-7D9C9F1164B0}" type="presParOf" srcId="{A5720415-B977-4087-A799-CDC79B6B6FCB}" destId="{763AABD2-EBE9-4E7A-8855-7C1C3CACAD25}" srcOrd="3" destOrd="0" presId="urn:microsoft.com/office/officeart/2005/8/layout/venn3"/>
    <dgm:cxn modelId="{C08726BA-BE2B-44D5-805F-62738C56C864}" type="presParOf" srcId="{A5720415-B977-4087-A799-CDC79B6B6FCB}" destId="{3479E1DF-2B80-4471-B5B8-A00330903942}" srcOrd="4" destOrd="0" presId="urn:microsoft.com/office/officeart/2005/8/layout/venn3"/>
    <dgm:cxn modelId="{CC8BD5A3-D6C3-4406-9FD0-A6325214135E}" type="presParOf" srcId="{A5720415-B977-4087-A799-CDC79B6B6FCB}" destId="{8A572F28-58C0-4613-A82E-D7A4035E546C}" srcOrd="5" destOrd="0" presId="urn:microsoft.com/office/officeart/2005/8/layout/venn3"/>
    <dgm:cxn modelId="{A3452CA4-F6B2-4764-9D6F-F5E3CF4ED524}" type="presParOf" srcId="{A5720415-B977-4087-A799-CDC79B6B6FCB}" destId="{39BC50AB-1127-4F20-A481-44756CDFC7EB}" srcOrd="6" destOrd="0" presId="urn:microsoft.com/office/officeart/2005/8/layout/venn3"/>
    <dgm:cxn modelId="{5935B107-180C-4597-A796-7D5768B703C5}" type="presParOf" srcId="{A5720415-B977-4087-A799-CDC79B6B6FCB}" destId="{D5B925DC-CD48-40CD-AFD9-4436EF24925E}" srcOrd="7" destOrd="0" presId="urn:microsoft.com/office/officeart/2005/8/layout/venn3"/>
    <dgm:cxn modelId="{810ACAD2-B93A-4BD1-9A99-8BCE1E66535B}" type="presParOf" srcId="{A5720415-B977-4087-A799-CDC79B6B6FCB}" destId="{AB96A9CC-A831-4B36-AE09-CF80C6BE7F95}" srcOrd="8" destOrd="0" presId="urn:microsoft.com/office/officeart/2005/8/layout/venn3"/>
    <dgm:cxn modelId="{E51AF094-28EB-4356-AE83-D943388BFE86}" type="presParOf" srcId="{A5720415-B977-4087-A799-CDC79B6B6FCB}" destId="{41BF30E6-B459-483D-B011-68D5D8610438}" srcOrd="9" destOrd="0" presId="urn:microsoft.com/office/officeart/2005/8/layout/venn3"/>
    <dgm:cxn modelId="{869E1887-8D37-4D26-8A92-1ECFFB28CEA6}" type="presParOf" srcId="{A5720415-B977-4087-A799-CDC79B6B6FCB}" destId="{2EAD05DC-7953-44D3-ABAA-694C2E521DD4}" srcOrd="10" destOrd="0" presId="urn:microsoft.com/office/officeart/2005/8/layout/venn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E5D6BC-DC9D-46FF-8FFE-EA5C8B4A1068}">
      <dsp:nvSpPr>
        <dsp:cNvPr id="0" name=""/>
        <dsp:cNvSpPr/>
      </dsp:nvSpPr>
      <dsp:spPr>
        <a:xfrm>
          <a:off x="69" y="1412114"/>
          <a:ext cx="1656043" cy="1656043"/>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91138" tIns="22860" rIns="91138" bIns="22860" numCol="1" spcCol="1270" anchor="ctr" anchorCtr="0">
          <a:noAutofit/>
        </a:bodyPr>
        <a:lstStyle/>
        <a:p>
          <a:pPr lvl="0" algn="ctr" defTabSz="800100">
            <a:lnSpc>
              <a:spcPct val="90000"/>
            </a:lnSpc>
            <a:spcBef>
              <a:spcPct val="0"/>
            </a:spcBef>
            <a:spcAft>
              <a:spcPct val="35000"/>
            </a:spcAft>
          </a:pPr>
          <a:r>
            <a:rPr lang="en-GB" sz="1800" b="1" kern="1200" dirty="0">
              <a:latin typeface="Century Gothic" panose="020B0502020202020204" pitchFamily="34" charset="0"/>
            </a:rPr>
            <a:t>Do</a:t>
          </a:r>
          <a:r>
            <a:rPr lang="en-GB" sz="1800" kern="1200" dirty="0">
              <a:latin typeface="Century Gothic" panose="020B0502020202020204" pitchFamily="34" charset="0"/>
            </a:rPr>
            <a:t> </a:t>
          </a:r>
          <a:r>
            <a:rPr lang="en-GB" sz="1800" b="1" kern="1200" dirty="0">
              <a:latin typeface="Century Gothic" panose="020B0502020202020204" pitchFamily="34" charset="0"/>
            </a:rPr>
            <a:t>Now</a:t>
          </a:r>
        </a:p>
      </dsp:txBody>
      <dsp:txXfrm>
        <a:off x="242591" y="1654636"/>
        <a:ext cx="1170999" cy="1170999"/>
      </dsp:txXfrm>
    </dsp:sp>
    <dsp:sp modelId="{52D87112-8BF5-40EF-A0E0-1B8933B7A634}">
      <dsp:nvSpPr>
        <dsp:cNvPr id="0" name=""/>
        <dsp:cNvSpPr/>
      </dsp:nvSpPr>
      <dsp:spPr>
        <a:xfrm>
          <a:off x="1310414" y="1059261"/>
          <a:ext cx="1656043" cy="1656043"/>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91138" tIns="22860" rIns="91138" bIns="22860" numCol="1" spcCol="1270" anchor="ctr" anchorCtr="0">
          <a:noAutofit/>
        </a:bodyPr>
        <a:lstStyle/>
        <a:p>
          <a:pPr lvl="0" algn="ctr" defTabSz="800100">
            <a:lnSpc>
              <a:spcPct val="90000"/>
            </a:lnSpc>
            <a:spcBef>
              <a:spcPct val="0"/>
            </a:spcBef>
            <a:spcAft>
              <a:spcPct val="35000"/>
            </a:spcAft>
          </a:pPr>
          <a:r>
            <a:rPr lang="en-GB" sz="1800" b="1" kern="1200" dirty="0">
              <a:latin typeface="Century Gothic" panose="020B0502020202020204" pitchFamily="34" charset="0"/>
            </a:rPr>
            <a:t>New learning</a:t>
          </a:r>
        </a:p>
      </dsp:txBody>
      <dsp:txXfrm>
        <a:off x="1552936" y="1301783"/>
        <a:ext cx="1170999" cy="1170999"/>
      </dsp:txXfrm>
    </dsp:sp>
    <dsp:sp modelId="{3479E1DF-2B80-4471-B5B8-A00330903942}">
      <dsp:nvSpPr>
        <dsp:cNvPr id="0" name=""/>
        <dsp:cNvSpPr/>
      </dsp:nvSpPr>
      <dsp:spPr>
        <a:xfrm>
          <a:off x="2649739" y="1412114"/>
          <a:ext cx="1656043" cy="1656043"/>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91138" tIns="30480" rIns="91138" bIns="30480" numCol="1" spcCol="1270" anchor="ctr" anchorCtr="0">
          <a:noAutofit/>
        </a:bodyPr>
        <a:lstStyle/>
        <a:p>
          <a:pPr lvl="0" algn="ctr" defTabSz="1066800">
            <a:lnSpc>
              <a:spcPct val="90000"/>
            </a:lnSpc>
            <a:spcBef>
              <a:spcPct val="0"/>
            </a:spcBef>
            <a:spcAft>
              <a:spcPct val="35000"/>
            </a:spcAft>
          </a:pPr>
          <a:r>
            <a:rPr lang="en-GB" sz="2400" b="1" kern="1200" dirty="0">
              <a:latin typeface="Century Gothic" panose="020B0502020202020204" pitchFamily="34" charset="0"/>
            </a:rPr>
            <a:t>Talk task</a:t>
          </a:r>
        </a:p>
      </dsp:txBody>
      <dsp:txXfrm>
        <a:off x="2892261" y="1654636"/>
        <a:ext cx="1170999" cy="1170999"/>
      </dsp:txXfrm>
    </dsp:sp>
    <dsp:sp modelId="{39BC50AB-1127-4F20-A481-44756CDFC7EB}">
      <dsp:nvSpPr>
        <dsp:cNvPr id="0" name=""/>
        <dsp:cNvSpPr/>
      </dsp:nvSpPr>
      <dsp:spPr>
        <a:xfrm>
          <a:off x="4002140" y="1680426"/>
          <a:ext cx="1656043" cy="1656043"/>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91138" tIns="22860" rIns="91138" bIns="22860" numCol="1" spcCol="1270" anchor="ctr" anchorCtr="0">
          <a:noAutofit/>
        </a:bodyPr>
        <a:lstStyle/>
        <a:p>
          <a:pPr lvl="0" algn="ctr" defTabSz="800100">
            <a:lnSpc>
              <a:spcPct val="90000"/>
            </a:lnSpc>
            <a:spcBef>
              <a:spcPct val="0"/>
            </a:spcBef>
            <a:spcAft>
              <a:spcPct val="35000"/>
            </a:spcAft>
          </a:pPr>
          <a:r>
            <a:rPr lang="en-GB" sz="1800" b="1" kern="1200" dirty="0">
              <a:latin typeface="Century Gothic" panose="020B0502020202020204" pitchFamily="34" charset="0"/>
            </a:rPr>
            <a:t>Develop learning</a:t>
          </a:r>
        </a:p>
      </dsp:txBody>
      <dsp:txXfrm>
        <a:off x="4244662" y="1922948"/>
        <a:ext cx="1170999" cy="1170999"/>
      </dsp:txXfrm>
    </dsp:sp>
    <dsp:sp modelId="{AB96A9CC-A831-4B36-AE09-CF80C6BE7F95}">
      <dsp:nvSpPr>
        <dsp:cNvPr id="0" name=""/>
        <dsp:cNvSpPr/>
      </dsp:nvSpPr>
      <dsp:spPr>
        <a:xfrm>
          <a:off x="5313494" y="1128285"/>
          <a:ext cx="2016646" cy="1656043"/>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91138" tIns="20320" rIns="91138" bIns="20320" numCol="1" spcCol="1270" anchor="ctr" anchorCtr="0">
          <a:noAutofit/>
        </a:bodyPr>
        <a:lstStyle/>
        <a:p>
          <a:pPr lvl="0" algn="ctr" defTabSz="711200">
            <a:lnSpc>
              <a:spcPct val="90000"/>
            </a:lnSpc>
            <a:spcBef>
              <a:spcPct val="0"/>
            </a:spcBef>
            <a:spcAft>
              <a:spcPct val="35000"/>
            </a:spcAft>
          </a:pPr>
          <a:r>
            <a:rPr lang="en-GB" sz="1600" b="1" kern="1200" dirty="0">
              <a:latin typeface="Century Gothic" panose="020B0502020202020204" pitchFamily="34" charset="0"/>
            </a:rPr>
            <a:t>Independent task</a:t>
          </a:r>
        </a:p>
      </dsp:txBody>
      <dsp:txXfrm>
        <a:off x="5608825" y="1370807"/>
        <a:ext cx="1425984" cy="1170999"/>
      </dsp:txXfrm>
    </dsp:sp>
    <dsp:sp modelId="{2EAD05DC-7953-44D3-ABAA-694C2E521DD4}">
      <dsp:nvSpPr>
        <dsp:cNvPr id="0" name=""/>
        <dsp:cNvSpPr/>
      </dsp:nvSpPr>
      <dsp:spPr>
        <a:xfrm>
          <a:off x="6984846" y="1412114"/>
          <a:ext cx="1656043" cy="1656043"/>
        </a:xfrm>
        <a:prstGeom prst="ellipse">
          <a:avLst/>
        </a:prstGeom>
        <a:gradFill rotWithShape="0">
          <a:gsLst>
            <a:gs pos="0">
              <a:schemeClr val="accent1">
                <a:alpha val="50000"/>
                <a:hueOff val="0"/>
                <a:satOff val="0"/>
                <a:lumOff val="0"/>
                <a:alphaOff val="0"/>
                <a:shade val="51000"/>
                <a:satMod val="130000"/>
              </a:schemeClr>
            </a:gs>
            <a:gs pos="80000">
              <a:schemeClr val="accent1">
                <a:alpha val="50000"/>
                <a:hueOff val="0"/>
                <a:satOff val="0"/>
                <a:lumOff val="0"/>
                <a:alphaOff val="0"/>
                <a:shade val="93000"/>
                <a:satMod val="130000"/>
              </a:schemeClr>
            </a:gs>
            <a:gs pos="100000">
              <a:schemeClr val="accent1">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91138" tIns="25400" rIns="91138" bIns="25400" numCol="1" spcCol="1270" anchor="ctr" anchorCtr="0">
          <a:noAutofit/>
        </a:bodyPr>
        <a:lstStyle/>
        <a:p>
          <a:pPr lvl="0" algn="ctr" defTabSz="889000">
            <a:lnSpc>
              <a:spcPct val="90000"/>
            </a:lnSpc>
            <a:spcBef>
              <a:spcPct val="0"/>
            </a:spcBef>
            <a:spcAft>
              <a:spcPct val="35000"/>
            </a:spcAft>
          </a:pPr>
          <a:r>
            <a:rPr lang="en-GB" sz="2000" b="1" kern="1200" dirty="0">
              <a:latin typeface="Century Gothic" panose="020B0502020202020204" pitchFamily="34" charset="0"/>
            </a:rPr>
            <a:t>Plenary</a:t>
          </a:r>
        </a:p>
      </dsp:txBody>
      <dsp:txXfrm>
        <a:off x="7227368" y="1654636"/>
        <a:ext cx="1170999" cy="1170999"/>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A3075E23-AACB-4DED-8C6A-675CF0D3E12B}" type="datetimeFigureOut">
              <a:rPr lang="en-GB" smtClean="0"/>
              <a:t>25/09/2017</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26E02184-E87B-4523-B4E9-67A695F26206}" type="slidenum">
              <a:rPr lang="en-GB" smtClean="0"/>
              <a:t>‹#›</a:t>
            </a:fld>
            <a:endParaRPr lang="en-GB"/>
          </a:p>
        </p:txBody>
      </p:sp>
    </p:spTree>
    <p:extLst>
      <p:ext uri="{BB962C8B-B14F-4D97-AF65-F5344CB8AC3E}">
        <p14:creationId xmlns:p14="http://schemas.microsoft.com/office/powerpoint/2010/main" val="2258192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332"/>
          </a:xfrm>
          <a:prstGeom prst="rect">
            <a:avLst/>
          </a:prstGeom>
        </p:spPr>
        <p:txBody>
          <a:bodyPr vert="horz" lIns="92153" tIns="46077" rIns="92153" bIns="46077" rtlCol="0"/>
          <a:lstStyle>
            <a:lvl1pPr algn="l">
              <a:defRPr sz="1200"/>
            </a:lvl1pPr>
          </a:lstStyle>
          <a:p>
            <a:endParaRPr lang="en-GB"/>
          </a:p>
        </p:txBody>
      </p:sp>
      <p:sp>
        <p:nvSpPr>
          <p:cNvPr id="3" name="Date Placeholder 2"/>
          <p:cNvSpPr>
            <a:spLocks noGrp="1"/>
          </p:cNvSpPr>
          <p:nvPr>
            <p:ph type="dt" idx="1"/>
          </p:nvPr>
        </p:nvSpPr>
        <p:spPr>
          <a:xfrm>
            <a:off x="3850444" y="0"/>
            <a:ext cx="2945659" cy="496332"/>
          </a:xfrm>
          <a:prstGeom prst="rect">
            <a:avLst/>
          </a:prstGeom>
        </p:spPr>
        <p:txBody>
          <a:bodyPr vert="horz" lIns="92153" tIns="46077" rIns="92153" bIns="46077" rtlCol="0"/>
          <a:lstStyle>
            <a:lvl1pPr algn="r">
              <a:defRPr sz="1200"/>
            </a:lvl1pPr>
          </a:lstStyle>
          <a:p>
            <a:fld id="{D50183E4-48EC-4E86-9595-63E85B62BDAD}" type="datetimeFigureOut">
              <a:rPr lang="en-GB" smtClean="0"/>
              <a:t>25/09/2017</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2153" tIns="46077" rIns="92153" bIns="46077" rtlCol="0" anchor="ctr"/>
          <a:lstStyle/>
          <a:p>
            <a:endParaRPr lang="en-GB"/>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2153" tIns="46077" rIns="92153" bIns="4607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28584"/>
            <a:ext cx="2945659" cy="496332"/>
          </a:xfrm>
          <a:prstGeom prst="rect">
            <a:avLst/>
          </a:prstGeom>
        </p:spPr>
        <p:txBody>
          <a:bodyPr vert="horz" lIns="92153" tIns="46077" rIns="92153" bIns="46077" rtlCol="0" anchor="b"/>
          <a:lstStyle>
            <a:lvl1pPr algn="l">
              <a:defRPr sz="1200"/>
            </a:lvl1pPr>
          </a:lstStyle>
          <a:p>
            <a:endParaRPr lang="en-GB"/>
          </a:p>
        </p:txBody>
      </p:sp>
      <p:sp>
        <p:nvSpPr>
          <p:cNvPr id="7" name="Slide Number Placeholder 6"/>
          <p:cNvSpPr>
            <a:spLocks noGrp="1"/>
          </p:cNvSpPr>
          <p:nvPr>
            <p:ph type="sldNum" sz="quarter" idx="5"/>
          </p:nvPr>
        </p:nvSpPr>
        <p:spPr>
          <a:xfrm>
            <a:off x="3850444" y="9428584"/>
            <a:ext cx="2945659" cy="496332"/>
          </a:xfrm>
          <a:prstGeom prst="rect">
            <a:avLst/>
          </a:prstGeom>
        </p:spPr>
        <p:txBody>
          <a:bodyPr vert="horz" lIns="92153" tIns="46077" rIns="92153" bIns="46077" rtlCol="0" anchor="b"/>
          <a:lstStyle>
            <a:lvl1pPr algn="r">
              <a:defRPr sz="1200"/>
            </a:lvl1pPr>
          </a:lstStyle>
          <a:p>
            <a:fld id="{3083F0FA-3CC0-4ACF-A487-76FC00D8CD8C}" type="slidenum">
              <a:rPr lang="en-GB" smtClean="0"/>
              <a:t>‹#›</a:t>
            </a:fld>
            <a:endParaRPr lang="en-GB"/>
          </a:p>
        </p:txBody>
      </p:sp>
    </p:spTree>
    <p:extLst>
      <p:ext uri="{BB962C8B-B14F-4D97-AF65-F5344CB8AC3E}">
        <p14:creationId xmlns:p14="http://schemas.microsoft.com/office/powerpoint/2010/main" val="4125117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aseline="0" dirty="0"/>
          </a:p>
          <a:p>
            <a:endParaRPr lang="en-GB" dirty="0"/>
          </a:p>
          <a:p>
            <a:endParaRPr lang="en-GB" baseline="0" dirty="0"/>
          </a:p>
          <a:p>
            <a:pPr marL="230383" indent="-230383">
              <a:buAutoNum type="arabicPeriod"/>
            </a:pPr>
            <a:endParaRPr lang="en-GB" dirty="0"/>
          </a:p>
        </p:txBody>
      </p:sp>
      <p:sp>
        <p:nvSpPr>
          <p:cNvPr id="4" name="Slide Number Placeholder 3"/>
          <p:cNvSpPr>
            <a:spLocks noGrp="1"/>
          </p:cNvSpPr>
          <p:nvPr>
            <p:ph type="sldNum" sz="quarter" idx="10"/>
          </p:nvPr>
        </p:nvSpPr>
        <p:spPr/>
        <p:txBody>
          <a:bodyPr/>
          <a:lstStyle/>
          <a:p>
            <a:fld id="{E9E50561-7935-409E-8C88-949052C8D1F0}"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endParaRPr lang="en-GB" dirty="0"/>
          </a:p>
          <a:p>
            <a:pPr>
              <a:buNone/>
            </a:pPr>
            <a:r>
              <a:rPr lang="en-GB" dirty="0"/>
              <a:t>No racing ahead</a:t>
            </a:r>
          </a:p>
          <a:p>
            <a:endParaRPr lang="en-GB" dirty="0"/>
          </a:p>
          <a:p>
            <a:r>
              <a:rPr lang="en-GB" dirty="0"/>
              <a:t>Stress points</a:t>
            </a:r>
            <a:r>
              <a:rPr lang="en-GB" baseline="0" dirty="0"/>
              <a:t> one and two. Pupils are not going to be ‘climbing’ the curriculum, but going deeper into it. In year 1 it is imperative that pupils have full understanding of number sense, number bonds, place value. All number work in maths builds on what is taught here. Ensure parents that understanding maths and thinking like mathematicians is NOT just knowing maths.</a:t>
            </a:r>
            <a:endParaRPr lang="en-GB" dirty="0"/>
          </a:p>
        </p:txBody>
      </p:sp>
      <p:sp>
        <p:nvSpPr>
          <p:cNvPr id="4" name="Slide Number Placeholder 3"/>
          <p:cNvSpPr>
            <a:spLocks noGrp="1"/>
          </p:cNvSpPr>
          <p:nvPr>
            <p:ph type="sldNum" sz="quarter" idx="10"/>
          </p:nvPr>
        </p:nvSpPr>
        <p:spPr/>
        <p:txBody>
          <a:bodyPr/>
          <a:lstStyle/>
          <a:p>
            <a:fld id="{E9E50561-7935-409E-8C88-949052C8D1F0}" type="slidenum">
              <a:rPr lang="en-GB" smtClean="0"/>
              <a:pPr/>
              <a:t>10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GB" dirty="0"/>
              <a:t>This is the suggested lesson structure that provided lessons come in.  </a:t>
            </a:r>
          </a:p>
          <a:p>
            <a:pPr lvl="0"/>
            <a:r>
              <a:rPr lang="en-GB"/>
              <a:t>We </a:t>
            </a:r>
            <a:r>
              <a:rPr lang="en-GB" dirty="0"/>
              <a:t>are not obliged to stick to this structure but Mathematics Mastery do expect to see talk tasks and some independent work in each lesson. Each component of the lesson sequence will be explored at training.</a:t>
            </a:r>
          </a:p>
        </p:txBody>
      </p:sp>
      <p:sp>
        <p:nvSpPr>
          <p:cNvPr id="4" name="Slide Number Placeholder 3"/>
          <p:cNvSpPr>
            <a:spLocks noGrp="1"/>
          </p:cNvSpPr>
          <p:nvPr>
            <p:ph type="sldNum" sz="quarter" idx="10"/>
          </p:nvPr>
        </p:nvSpPr>
        <p:spPr/>
        <p:txBody>
          <a:bodyPr/>
          <a:lstStyle/>
          <a:p>
            <a:fld id="{442F9D8C-9A11-D844-A70C-94F438858819}"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08BEB77-21EB-42CB-841E-182EE627FC2D}"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1363263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083F0FA-3CC0-4ACF-A487-76FC00D8CD8C}" type="slidenum">
              <a:rPr lang="en-GB" smtClean="0"/>
              <a:t>13</a:t>
            </a:fld>
            <a:endParaRPr lang="en-GB"/>
          </a:p>
        </p:txBody>
      </p:sp>
    </p:spTree>
    <p:extLst>
      <p:ext uri="{BB962C8B-B14F-4D97-AF65-F5344CB8AC3E}">
        <p14:creationId xmlns:p14="http://schemas.microsoft.com/office/powerpoint/2010/main" val="1706055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083F0FA-3CC0-4ACF-A487-76FC00D8CD8C}" type="slidenum">
              <a:rPr lang="en-GB" smtClean="0"/>
              <a:t>14</a:t>
            </a:fld>
            <a:endParaRPr lang="en-GB"/>
          </a:p>
        </p:txBody>
      </p:sp>
    </p:spTree>
    <p:extLst>
      <p:ext uri="{BB962C8B-B14F-4D97-AF65-F5344CB8AC3E}">
        <p14:creationId xmlns:p14="http://schemas.microsoft.com/office/powerpoint/2010/main" val="3611385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CONCRETE – Beginning with physical apparatus – SWEETS/APPLES/BEARS/ALIENS  - After</a:t>
            </a:r>
            <a:r>
              <a:rPr lang="en-GB" baseline="0" dirty="0"/>
              <a:t> that e</a:t>
            </a:r>
            <a:r>
              <a:rPr lang="en-GB" dirty="0"/>
              <a:t>xplaining that cubes could REPRESENT the BEARS etc.</a:t>
            </a:r>
          </a:p>
          <a:p>
            <a:r>
              <a:rPr lang="en-GB" dirty="0"/>
              <a:t>PICTORIAL – Using drawings – SWEETS</a:t>
            </a:r>
          </a:p>
          <a:p>
            <a:r>
              <a:rPr lang="en-GB" dirty="0"/>
              <a:t>ABSTRACT</a:t>
            </a:r>
            <a:r>
              <a:rPr lang="en-GB" baseline="0" dirty="0"/>
              <a:t> – The equation or mental imagery</a:t>
            </a:r>
          </a:p>
          <a:p>
            <a:r>
              <a:rPr lang="en-GB" baseline="0" dirty="0"/>
              <a:t> </a:t>
            </a:r>
            <a:endParaRPr lang="en-GB" dirty="0"/>
          </a:p>
        </p:txBody>
      </p:sp>
      <p:sp>
        <p:nvSpPr>
          <p:cNvPr id="4" name="Slide Number Placeholder 3"/>
          <p:cNvSpPr>
            <a:spLocks noGrp="1"/>
          </p:cNvSpPr>
          <p:nvPr>
            <p:ph type="sldNum" sz="quarter" idx="10"/>
          </p:nvPr>
        </p:nvSpPr>
        <p:spPr/>
        <p:txBody>
          <a:bodyPr/>
          <a:lstStyle/>
          <a:p>
            <a:fld id="{A08BEB77-21EB-42CB-841E-182EE627FC2D}"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540987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TENS FRAME</a:t>
            </a:r>
          </a:p>
          <a:p>
            <a:r>
              <a:rPr lang="en-GB" dirty="0"/>
              <a:t>WHOLE-PART-PART MODEL</a:t>
            </a:r>
          </a:p>
          <a:p>
            <a:r>
              <a:rPr lang="en-GB" dirty="0"/>
              <a:t>DIENES – BASE 10 - MULTIBASE</a:t>
            </a:r>
          </a:p>
        </p:txBody>
      </p:sp>
      <p:sp>
        <p:nvSpPr>
          <p:cNvPr id="4" name="Slide Number Placeholder 3"/>
          <p:cNvSpPr>
            <a:spLocks noGrp="1"/>
          </p:cNvSpPr>
          <p:nvPr>
            <p:ph type="sldNum" sz="quarter" idx="10"/>
          </p:nvPr>
        </p:nvSpPr>
        <p:spPr/>
        <p:txBody>
          <a:bodyPr/>
          <a:lstStyle/>
          <a:p>
            <a:fld id="{A08BEB77-21EB-42CB-841E-182EE627FC2D}"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2245958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BIG PICTURES – Discuss the display outside the hall.</a:t>
            </a:r>
          </a:p>
          <a:p>
            <a:r>
              <a:rPr lang="en-GB" dirty="0"/>
              <a:t>Change each unit.</a:t>
            </a:r>
          </a:p>
        </p:txBody>
      </p:sp>
      <p:sp>
        <p:nvSpPr>
          <p:cNvPr id="4" name="Slide Number Placeholder 3"/>
          <p:cNvSpPr>
            <a:spLocks noGrp="1"/>
          </p:cNvSpPr>
          <p:nvPr>
            <p:ph type="sldNum" sz="quarter" idx="10"/>
          </p:nvPr>
        </p:nvSpPr>
        <p:spPr/>
        <p:txBody>
          <a:bodyPr/>
          <a:lstStyle/>
          <a:p>
            <a:fld id="{A08BEB77-21EB-42CB-841E-182EE627FC2D}"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3950325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 Differentiate the given lesson!</a:t>
            </a:r>
          </a:p>
          <a:p>
            <a:endParaRPr lang="en-GB" dirty="0"/>
          </a:p>
        </p:txBody>
      </p:sp>
      <p:sp>
        <p:nvSpPr>
          <p:cNvPr id="4" name="Slide Number Placeholder 3"/>
          <p:cNvSpPr>
            <a:spLocks noGrp="1"/>
          </p:cNvSpPr>
          <p:nvPr>
            <p:ph type="sldNum" sz="quarter" idx="10"/>
          </p:nvPr>
        </p:nvSpPr>
        <p:spPr/>
        <p:txBody>
          <a:bodyPr/>
          <a:lstStyle/>
          <a:p>
            <a:fld id="{A08BEB77-21EB-42CB-841E-182EE627FC2D}" type="slidenum">
              <a:rPr lang="en-GB" smtClean="0"/>
              <a:t>18</a:t>
            </a:fld>
            <a:endParaRPr lang="en-GB"/>
          </a:p>
        </p:txBody>
      </p:sp>
    </p:spTree>
    <p:extLst>
      <p:ext uri="{BB962C8B-B14F-4D97-AF65-F5344CB8AC3E}">
        <p14:creationId xmlns:p14="http://schemas.microsoft.com/office/powerpoint/2010/main" val="2746383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083F0FA-3CC0-4ACF-A487-76FC00D8CD8C}" type="slidenum">
              <a:rPr lang="en-GB" smtClean="0"/>
              <a:t>19</a:t>
            </a:fld>
            <a:endParaRPr lang="en-GB"/>
          </a:p>
        </p:txBody>
      </p:sp>
    </p:spTree>
    <p:extLst>
      <p:ext uri="{BB962C8B-B14F-4D97-AF65-F5344CB8AC3E}">
        <p14:creationId xmlns:p14="http://schemas.microsoft.com/office/powerpoint/2010/main" val="2546562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Why</a:t>
            </a:r>
            <a:r>
              <a:rPr lang="en-GB" baseline="0" dirty="0"/>
              <a:t> this approach was developed – WHY DID WE CHOOSE THIS APPROACH FOR MAPLE?</a:t>
            </a:r>
          </a:p>
          <a:p>
            <a:pPr marL="172787" indent="-172787">
              <a:buFontTx/>
              <a:buChar char="-"/>
            </a:pPr>
            <a:r>
              <a:rPr lang="en-GB" baseline="0" dirty="0"/>
              <a:t>New Curriculum</a:t>
            </a:r>
          </a:p>
          <a:p>
            <a:pPr marL="172787" indent="-172787">
              <a:buFontTx/>
              <a:buChar char="-"/>
            </a:pPr>
            <a:r>
              <a:rPr lang="en-GB" baseline="0" dirty="0"/>
              <a:t>Pupil progress: Language and problem solving</a:t>
            </a:r>
          </a:p>
          <a:p>
            <a:pPr marL="172787" indent="-172787">
              <a:buFontTx/>
              <a:buChar char="-"/>
            </a:pPr>
            <a:r>
              <a:rPr lang="en-GB" baseline="0" dirty="0"/>
              <a:t>Staff CPD</a:t>
            </a:r>
          </a:p>
          <a:p>
            <a:pPr marL="172787" indent="-172787">
              <a:buFontTx/>
              <a:buChar char="-"/>
            </a:pPr>
            <a:endParaRPr lang="en-GB" dirty="0"/>
          </a:p>
        </p:txBody>
      </p:sp>
      <p:sp>
        <p:nvSpPr>
          <p:cNvPr id="4" name="Slide Number Placeholder 3"/>
          <p:cNvSpPr>
            <a:spLocks noGrp="1"/>
          </p:cNvSpPr>
          <p:nvPr>
            <p:ph type="sldNum" sz="quarter" idx="10"/>
          </p:nvPr>
        </p:nvSpPr>
        <p:spPr/>
        <p:txBody>
          <a:bodyPr/>
          <a:lstStyle/>
          <a:p>
            <a:fld id="{E9E50561-7935-409E-8C88-949052C8D1F0}" type="slidenum">
              <a:rPr lang="en-GB" smtClean="0"/>
              <a:pPr/>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083F0FA-3CC0-4ACF-A487-76FC00D8CD8C}" type="slidenum">
              <a:rPr lang="en-GB" smtClean="0"/>
              <a:t>20</a:t>
            </a:fld>
            <a:endParaRPr lang="en-GB"/>
          </a:p>
        </p:txBody>
      </p:sp>
    </p:spTree>
    <p:extLst>
      <p:ext uri="{BB962C8B-B14F-4D97-AF65-F5344CB8AC3E}">
        <p14:creationId xmlns:p14="http://schemas.microsoft.com/office/powerpoint/2010/main" val="3148861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083F0FA-3CC0-4ACF-A487-76FC00D8CD8C}" type="slidenum">
              <a:rPr lang="en-GB" smtClean="0"/>
              <a:t>21</a:t>
            </a:fld>
            <a:endParaRPr lang="en-GB"/>
          </a:p>
        </p:txBody>
      </p:sp>
    </p:spTree>
    <p:extLst>
      <p:ext uri="{BB962C8B-B14F-4D97-AF65-F5344CB8AC3E}">
        <p14:creationId xmlns:p14="http://schemas.microsoft.com/office/powerpoint/2010/main" val="31064296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083F0FA-3CC0-4ACF-A487-76FC00D8CD8C}" type="slidenum">
              <a:rPr lang="en-GB" smtClean="0"/>
              <a:t>22</a:t>
            </a:fld>
            <a:endParaRPr lang="en-GB"/>
          </a:p>
        </p:txBody>
      </p:sp>
    </p:spTree>
    <p:extLst>
      <p:ext uri="{BB962C8B-B14F-4D97-AF65-F5344CB8AC3E}">
        <p14:creationId xmlns:p14="http://schemas.microsoft.com/office/powerpoint/2010/main" val="2218720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08BEB77-21EB-42CB-841E-182EE627FC2D}" type="slidenum">
              <a:rPr lang="en-GB" smtClean="0"/>
              <a:t>23</a:t>
            </a:fld>
            <a:endParaRPr lang="en-GB"/>
          </a:p>
        </p:txBody>
      </p:sp>
    </p:spTree>
    <p:extLst>
      <p:ext uri="{BB962C8B-B14F-4D97-AF65-F5344CB8AC3E}">
        <p14:creationId xmlns:p14="http://schemas.microsoft.com/office/powerpoint/2010/main" val="7705722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083F0FA-3CC0-4ACF-A487-76FC00D8CD8C}" type="slidenum">
              <a:rPr lang="en-GB" smtClean="0"/>
              <a:t>24</a:t>
            </a:fld>
            <a:endParaRPr lang="en-GB"/>
          </a:p>
        </p:txBody>
      </p:sp>
    </p:spTree>
    <p:extLst>
      <p:ext uri="{BB962C8B-B14F-4D97-AF65-F5344CB8AC3E}">
        <p14:creationId xmlns:p14="http://schemas.microsoft.com/office/powerpoint/2010/main" val="32293058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083F0FA-3CC0-4ACF-A487-76FC00D8CD8C}" type="slidenum">
              <a:rPr lang="en-GB" smtClean="0"/>
              <a:t>25</a:t>
            </a:fld>
            <a:endParaRPr lang="en-GB"/>
          </a:p>
        </p:txBody>
      </p:sp>
    </p:spTree>
    <p:extLst>
      <p:ext uri="{BB962C8B-B14F-4D97-AF65-F5344CB8AC3E}">
        <p14:creationId xmlns:p14="http://schemas.microsoft.com/office/powerpoint/2010/main" val="2198411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083F0FA-3CC0-4ACF-A487-76FC00D8CD8C}" type="slidenum">
              <a:rPr lang="en-GB" smtClean="0"/>
              <a:t>26</a:t>
            </a:fld>
            <a:endParaRPr lang="en-GB"/>
          </a:p>
        </p:txBody>
      </p:sp>
    </p:spTree>
    <p:extLst>
      <p:ext uri="{BB962C8B-B14F-4D97-AF65-F5344CB8AC3E}">
        <p14:creationId xmlns:p14="http://schemas.microsoft.com/office/powerpoint/2010/main" val="35930607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083F0FA-3CC0-4ACF-A487-76FC00D8CD8C}" type="slidenum">
              <a:rPr lang="en-GB" smtClean="0"/>
              <a:t>27</a:t>
            </a:fld>
            <a:endParaRPr lang="en-GB"/>
          </a:p>
        </p:txBody>
      </p:sp>
    </p:spTree>
    <p:extLst>
      <p:ext uri="{BB962C8B-B14F-4D97-AF65-F5344CB8AC3E}">
        <p14:creationId xmlns:p14="http://schemas.microsoft.com/office/powerpoint/2010/main" val="3839681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083F0FA-3CC0-4ACF-A487-76FC00D8CD8C}" type="slidenum">
              <a:rPr lang="en-GB" smtClean="0"/>
              <a:t>3</a:t>
            </a:fld>
            <a:endParaRPr lang="en-GB"/>
          </a:p>
        </p:txBody>
      </p:sp>
    </p:spTree>
    <p:extLst>
      <p:ext uri="{BB962C8B-B14F-4D97-AF65-F5344CB8AC3E}">
        <p14:creationId xmlns:p14="http://schemas.microsoft.com/office/powerpoint/2010/main" val="2981274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Brings us to our</a:t>
            </a:r>
            <a:r>
              <a:rPr lang="en-GB" baseline="0" dirty="0"/>
              <a:t> mindset: all children can achieve, regardless of background.</a:t>
            </a:r>
          </a:p>
          <a:p>
            <a:endParaRPr lang="en-GB" baseline="0" dirty="0"/>
          </a:p>
          <a:p>
            <a:r>
              <a:rPr lang="en-GB" baseline="0" dirty="0"/>
              <a:t>Parents must be on board with effort-based ability and not bring in their own experiences of maths learning</a:t>
            </a:r>
          </a:p>
          <a:p>
            <a:r>
              <a:rPr lang="en-GB" baseline="0" dirty="0"/>
              <a:t>Encourage parents to be enthusiastic about maths at home, constantly positive.</a:t>
            </a:r>
            <a:endParaRPr lang="en-GB" dirty="0"/>
          </a:p>
        </p:txBody>
      </p:sp>
      <p:sp>
        <p:nvSpPr>
          <p:cNvPr id="4" name="Slide Number Placeholder 3"/>
          <p:cNvSpPr>
            <a:spLocks noGrp="1"/>
          </p:cNvSpPr>
          <p:nvPr>
            <p:ph type="sldNum" sz="quarter" idx="10"/>
          </p:nvPr>
        </p:nvSpPr>
        <p:spPr/>
        <p:txBody>
          <a:bodyPr/>
          <a:lstStyle/>
          <a:p>
            <a:fld id="{E9E50561-7935-409E-8C88-949052C8D1F0}" type="slidenum">
              <a:rPr lang="en-GB" smtClean="0"/>
              <a:pPr/>
              <a:t>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063187D6-7C07-4A3B-9FBE-C30521F87EF6}" type="slidenum">
              <a:rPr lang="en-US" smtClean="0"/>
              <a:pPr/>
              <a:t>5</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4723C108-6E40-4EC3-AF39-588172750932}" type="slidenum">
              <a:rPr lang="en-US" smtClean="0"/>
              <a:pPr/>
              <a:t>6</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r>
              <a:rPr lang="en-US" dirty="0"/>
              <a:t>Mathematics mastery assumes this belief. All born with one</a:t>
            </a:r>
            <a:r>
              <a:rPr lang="en-US" baseline="0" dirty="0"/>
              <a:t> brain. Growth mindset Carol </a:t>
            </a:r>
            <a:r>
              <a:rPr lang="en-US" baseline="0" dirty="0" err="1"/>
              <a:t>Dweck</a:t>
            </a:r>
            <a:endParaRPr lang="en-US" baseline="0" dirty="0"/>
          </a:p>
          <a:p>
            <a:pPr eaLnBrk="1" hangingPunct="1"/>
            <a:r>
              <a:rPr lang="en-GB" dirty="0"/>
              <a:t>Individuals can be placed on a continuum according to their implicit views of where ability comes from.</a:t>
            </a:r>
          </a:p>
          <a:p>
            <a:pPr eaLnBrk="1" hangingPunct="1"/>
            <a:endParaRPr lang="en-GB" dirty="0"/>
          </a:p>
          <a:p>
            <a:pPr rtl="0"/>
            <a:r>
              <a:rPr lang="en-GB" dirty="0"/>
              <a:t>Fixed-mindset individuals dread failure because it is a negative statement on their basic abilities, while growth mindset individuals don't mind failure as much because they realize their performance can be improved. These two mindsets play an important role in all aspects of a person's life. </a:t>
            </a:r>
            <a:r>
              <a:rPr lang="en-GB" dirty="0" err="1"/>
              <a:t>Dweck</a:t>
            </a:r>
            <a:r>
              <a:rPr lang="en-GB" dirty="0"/>
              <a:t> argues that the growth mindset will allow a person to live a less stressful and more successful life.</a:t>
            </a:r>
          </a:p>
          <a:p>
            <a:pPr rtl="0"/>
            <a:r>
              <a:rPr lang="en-GB" dirty="0"/>
              <a:t>This is important because (1) individuals with a "growth" theory are more likely to continue working hard despite setbacks and (2) individuals' theories of intelligence can be affected by subtle environmental cues. For example, children given praise such as "good job, you're very smart" are much more likely to develop a fixed mindset, whereas if given compliments like "good job, you worked very hard" they are likely to develop a growth mindset. In other words, it is possible to encourage students, for example, to persist despite failure by encouraging them to think about learning in a certain way.</a:t>
            </a:r>
          </a:p>
          <a:p>
            <a:pPr eaLnBrk="1" hangingPunct="1"/>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083F0FA-3CC0-4ACF-A487-76FC00D8CD8C}" type="slidenum">
              <a:rPr lang="en-GB" smtClean="0"/>
              <a:t>7</a:t>
            </a:fld>
            <a:endParaRPr lang="en-GB"/>
          </a:p>
        </p:txBody>
      </p:sp>
    </p:spTree>
    <p:extLst>
      <p:ext uri="{BB962C8B-B14F-4D97-AF65-F5344CB8AC3E}">
        <p14:creationId xmlns:p14="http://schemas.microsoft.com/office/powerpoint/2010/main" val="3172291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Include here why your school have taken on</a:t>
            </a:r>
            <a:r>
              <a:rPr lang="en-GB" baseline="0" dirty="0"/>
              <a:t> the approach</a:t>
            </a:r>
            <a:endParaRPr lang="en-GB" dirty="0"/>
          </a:p>
        </p:txBody>
      </p:sp>
      <p:sp>
        <p:nvSpPr>
          <p:cNvPr id="4" name="Slide Number Placeholder 3"/>
          <p:cNvSpPr>
            <a:spLocks noGrp="1"/>
          </p:cNvSpPr>
          <p:nvPr>
            <p:ph type="sldNum" sz="quarter" idx="10"/>
          </p:nvPr>
        </p:nvSpPr>
        <p:spPr/>
        <p:txBody>
          <a:bodyPr/>
          <a:lstStyle/>
          <a:p>
            <a:fld id="{E9E50561-7935-409E-8C88-949052C8D1F0}" type="slidenum">
              <a:rPr lang="en-GB" smtClean="0"/>
              <a:pPr/>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083F0FA-3CC0-4ACF-A487-76FC00D8CD8C}" type="slidenum">
              <a:rPr lang="en-GB" smtClean="0"/>
              <a:t>9</a:t>
            </a:fld>
            <a:endParaRPr lang="en-GB"/>
          </a:p>
        </p:txBody>
      </p:sp>
    </p:spTree>
    <p:extLst>
      <p:ext uri="{BB962C8B-B14F-4D97-AF65-F5344CB8AC3E}">
        <p14:creationId xmlns:p14="http://schemas.microsoft.com/office/powerpoint/2010/main" val="2688610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334B907-6456-47DC-9ACC-A852413E02EF}" type="datetimeFigureOut">
              <a:rPr lang="en-GB" smtClean="0">
                <a:solidFill>
                  <a:prstClr val="black">
                    <a:tint val="75000"/>
                  </a:prstClr>
                </a:solidFill>
              </a:rPr>
              <a:pPr/>
              <a:t>25/09/2017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E595118-FBF6-46A7-8755-64D276D63E3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9881577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34B907-6456-47DC-9ACC-A852413E02EF}" type="datetimeFigureOut">
              <a:rPr lang="en-GB" smtClean="0">
                <a:solidFill>
                  <a:prstClr val="black">
                    <a:tint val="75000"/>
                  </a:prstClr>
                </a:solidFill>
              </a:rPr>
              <a:pPr/>
              <a:t>25/09/2017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E595118-FBF6-46A7-8755-64D276D63E3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3198240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34B907-6456-47DC-9ACC-A852413E02EF}" type="datetimeFigureOut">
              <a:rPr lang="en-GB" smtClean="0">
                <a:solidFill>
                  <a:prstClr val="black">
                    <a:tint val="75000"/>
                  </a:prstClr>
                </a:solidFill>
              </a:rPr>
              <a:pPr/>
              <a:t>25/09/2017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E595118-FBF6-46A7-8755-64D276D63E3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9750705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334B907-6456-47DC-9ACC-A852413E02EF}" type="datetimeFigureOut">
              <a:rPr lang="en-GB" smtClean="0">
                <a:solidFill>
                  <a:prstClr val="black">
                    <a:tint val="75000"/>
                  </a:prstClr>
                </a:solidFill>
              </a:rPr>
              <a:pPr/>
              <a:t>25/09/2017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E595118-FBF6-46A7-8755-64D276D63E3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0826105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34B907-6456-47DC-9ACC-A852413E02EF}" type="datetimeFigureOut">
              <a:rPr lang="en-GB" smtClean="0">
                <a:solidFill>
                  <a:prstClr val="black">
                    <a:tint val="75000"/>
                  </a:prstClr>
                </a:solidFill>
              </a:rPr>
              <a:pPr/>
              <a:t>25/09/2017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E595118-FBF6-46A7-8755-64D276D63E3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7756731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334B907-6456-47DC-9ACC-A852413E02EF}" type="datetimeFigureOut">
              <a:rPr lang="en-GB" smtClean="0">
                <a:solidFill>
                  <a:prstClr val="black">
                    <a:tint val="75000"/>
                  </a:prstClr>
                </a:solidFill>
              </a:rPr>
              <a:pPr/>
              <a:t>25/09/2017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E595118-FBF6-46A7-8755-64D276D63E3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6126381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334B907-6456-47DC-9ACC-A852413E02EF}" type="datetimeFigureOut">
              <a:rPr lang="en-GB" smtClean="0">
                <a:solidFill>
                  <a:prstClr val="black">
                    <a:tint val="75000"/>
                  </a:prstClr>
                </a:solidFill>
              </a:rPr>
              <a:pPr/>
              <a:t>25/09/2017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FE595118-FBF6-46A7-8755-64D276D63E3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66459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334B907-6456-47DC-9ACC-A852413E02EF}" type="datetimeFigureOut">
              <a:rPr lang="en-GB" smtClean="0">
                <a:solidFill>
                  <a:prstClr val="black">
                    <a:tint val="75000"/>
                  </a:prstClr>
                </a:solidFill>
              </a:rPr>
              <a:pPr/>
              <a:t>25/09/2017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E595118-FBF6-46A7-8755-64D276D63E3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1456984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34B907-6456-47DC-9ACC-A852413E02EF}" type="datetimeFigureOut">
              <a:rPr lang="en-GB" smtClean="0">
                <a:solidFill>
                  <a:prstClr val="black">
                    <a:tint val="75000"/>
                  </a:prstClr>
                </a:solidFill>
              </a:rPr>
              <a:pPr/>
              <a:t>25/09/2017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E595118-FBF6-46A7-8755-64D276D63E3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7664009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34B907-6456-47DC-9ACC-A852413E02EF}" type="datetimeFigureOut">
              <a:rPr lang="en-GB" smtClean="0">
                <a:solidFill>
                  <a:prstClr val="black">
                    <a:tint val="75000"/>
                  </a:prstClr>
                </a:solidFill>
              </a:rPr>
              <a:pPr/>
              <a:t>25/09/2017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E595118-FBF6-46A7-8755-64D276D63E3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0400987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34B907-6456-47DC-9ACC-A852413E02EF}" type="datetimeFigureOut">
              <a:rPr lang="en-GB" smtClean="0">
                <a:solidFill>
                  <a:prstClr val="black">
                    <a:tint val="75000"/>
                  </a:prstClr>
                </a:solidFill>
              </a:rPr>
              <a:pPr/>
              <a:t>25/09/2017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E595118-FBF6-46A7-8755-64D276D63E3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0918250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34B907-6456-47DC-9ACC-A852413E02EF}" type="datetimeFigureOut">
              <a:rPr lang="en-GB" smtClean="0">
                <a:solidFill>
                  <a:prstClr val="black">
                    <a:tint val="75000"/>
                  </a:prstClr>
                </a:solidFill>
              </a:rPr>
              <a:pPr/>
              <a:t>25/09/2017</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595118-FBF6-46A7-8755-64D276D63E3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016156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3.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www.mapleinfants.co.uk/mathematics" TargetMode="External"/><Relationship Id="rId4" Type="http://schemas.openxmlformats.org/officeDocument/2006/relationships/image" Target="../media/image27.png"/><Relationship Id="rId9"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1943507"/>
            <a:ext cx="4968552" cy="1752600"/>
          </a:xfrm>
        </p:spPr>
        <p:txBody>
          <a:bodyPr>
            <a:noAutofit/>
          </a:bodyPr>
          <a:lstStyle/>
          <a:p>
            <a:endParaRPr lang="en-GB" sz="1050" dirty="0">
              <a:effectLst>
                <a:outerShdw blurRad="38100" dist="38100" dir="2700000" algn="tl">
                  <a:srgbClr val="000000">
                    <a:alpha val="43137"/>
                  </a:srgbClr>
                </a:outerShdw>
              </a:effectLst>
            </a:endParaRPr>
          </a:p>
          <a:p>
            <a:r>
              <a:rPr lang="en-GB" sz="4400" b="1" dirty="0">
                <a:solidFill>
                  <a:schemeClr val="tx1"/>
                </a:solidFill>
                <a:effectLst>
                  <a:outerShdw blurRad="38100" dist="38100" dir="2700000" algn="tl">
                    <a:srgbClr val="000000">
                      <a:alpha val="43137"/>
                    </a:srgbClr>
                  </a:outerShdw>
                </a:effectLst>
                <a:latin typeface="Century Gothic" panose="020B0502020202020204" pitchFamily="34" charset="0"/>
              </a:rPr>
              <a:t>September 2017</a:t>
            </a:r>
          </a:p>
          <a:p>
            <a:r>
              <a:rPr lang="en-GB" sz="5400" b="1" dirty="0">
                <a:ln>
                  <a:solidFill>
                    <a:sysClr val="windowText" lastClr="000000"/>
                  </a:solidFill>
                </a:ln>
                <a:solidFill>
                  <a:schemeClr val="bg1">
                    <a:lumMod val="50000"/>
                  </a:schemeClr>
                </a:solidFill>
                <a:effectLst>
                  <a:outerShdw blurRad="38100" dist="38100" dir="2700000" algn="tl">
                    <a:srgbClr val="000000">
                      <a:alpha val="43137"/>
                    </a:srgbClr>
                  </a:outerShdw>
                </a:effectLst>
                <a:latin typeface="Century Gothic" panose="020B0502020202020204" pitchFamily="34" charset="0"/>
              </a:rPr>
              <a:t>Maple Infants’ School</a:t>
            </a:r>
          </a:p>
          <a:p>
            <a:pPr algn="r"/>
            <a:endParaRPr lang="en-GB" sz="1800" b="1" dirty="0">
              <a:ln>
                <a:solidFill>
                  <a:sysClr val="windowText" lastClr="000000"/>
                </a:solidFill>
              </a:ln>
              <a:solidFill>
                <a:srgbClr val="0070C0"/>
              </a:solidFill>
              <a:effectLst>
                <a:outerShdw blurRad="38100" dist="38100" dir="2700000" algn="tl">
                  <a:srgbClr val="000000">
                    <a:alpha val="43137"/>
                  </a:srgbClr>
                </a:outerShdw>
              </a:effectLst>
              <a:latin typeface="Century Gothic" panose="020B0502020202020204" pitchFamily="34" charset="0"/>
            </a:endParaRPr>
          </a:p>
          <a:p>
            <a:pPr algn="r"/>
            <a:endParaRPr lang="en-GB" b="1" dirty="0">
              <a:ln>
                <a:solidFill>
                  <a:sysClr val="windowText" lastClr="000000"/>
                </a:solidFill>
              </a:ln>
              <a:solidFill>
                <a:srgbClr val="0070C0"/>
              </a:solidFill>
              <a:effectLst>
                <a:outerShdw blurRad="38100" dist="38100" dir="2700000" algn="tl">
                  <a:srgbClr val="000000">
                    <a:alpha val="43137"/>
                  </a:srgbClr>
                </a:outerShdw>
              </a:effectLst>
              <a:latin typeface="Century Gothic" panose="020B0502020202020204" pitchFamily="34" charset="0"/>
            </a:endParaRPr>
          </a:p>
          <a:p>
            <a:pPr algn="r"/>
            <a:r>
              <a:rPr lang="en-GB" b="1" dirty="0">
                <a:ln>
                  <a:solidFill>
                    <a:sysClr val="windowText" lastClr="000000"/>
                  </a:solidFill>
                </a:ln>
                <a:solidFill>
                  <a:srgbClr val="0070C0"/>
                </a:solidFill>
                <a:effectLst>
                  <a:outerShdw blurRad="38100" dist="38100" dir="2700000" algn="tl">
                    <a:srgbClr val="000000">
                      <a:alpha val="43137"/>
                    </a:srgbClr>
                  </a:outerShdw>
                </a:effectLst>
                <a:latin typeface="Century Gothic" panose="020B0502020202020204" pitchFamily="34" charset="0"/>
              </a:rPr>
              <a:t>David Wells</a:t>
            </a:r>
          </a:p>
        </p:txBody>
      </p:sp>
      <p:pic>
        <p:nvPicPr>
          <p:cNvPr id="4" name="Picture 2"/>
          <p:cNvPicPr>
            <a:picLocks noChangeAspect="1" noChangeArrowheads="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16633" y="0"/>
            <a:ext cx="5015502" cy="2275636"/>
          </a:xfrm>
          <a:prstGeom prst="rect">
            <a:avLst/>
          </a:prstGeom>
          <a:ln>
            <a:noFill/>
          </a:ln>
          <a:effectLst>
            <a:outerShdw blurRad="292100" dist="139700" dir="2700000" algn="tl" rotWithShape="0">
              <a:srgbClr val="333333">
                <a:alpha val="65000"/>
              </a:srgbClr>
            </a:outerShdw>
          </a:effectLst>
        </p:spPr>
      </p:pic>
      <p:grpSp>
        <p:nvGrpSpPr>
          <p:cNvPr id="9" name="Group 8">
            <a:extLst>
              <a:ext uri="{FF2B5EF4-FFF2-40B4-BE49-F238E27FC236}">
                <a16:creationId xmlns:a16="http://schemas.microsoft.com/office/drawing/2014/main" xmlns="" id="{8CD433EA-2FD8-4C7D-9C34-D352B1EACCF1}"/>
              </a:ext>
            </a:extLst>
          </p:cNvPr>
          <p:cNvGrpSpPr/>
          <p:nvPr/>
        </p:nvGrpSpPr>
        <p:grpSpPr>
          <a:xfrm>
            <a:off x="5796136" y="1772816"/>
            <a:ext cx="3191576" cy="4926703"/>
            <a:chOff x="5364088" y="836712"/>
            <a:chExt cx="3623624" cy="5862807"/>
          </a:xfrm>
        </p:grpSpPr>
        <p:pic>
          <p:nvPicPr>
            <p:cNvPr id="5" name="Picture 4">
              <a:extLst>
                <a:ext uri="{FF2B5EF4-FFF2-40B4-BE49-F238E27FC236}">
                  <a16:creationId xmlns:a16="http://schemas.microsoft.com/office/drawing/2014/main" xmlns="" id="{516F4240-0868-4D3C-BA69-22750FD574B2}"/>
                </a:ext>
              </a:extLst>
            </p:cNvPr>
            <p:cNvPicPr>
              <a:picLocks noChangeAspect="1"/>
            </p:cNvPicPr>
            <p:nvPr/>
          </p:nvPicPr>
          <p:blipFill>
            <a:blip r:embed="rId5">
              <a:duotone>
                <a:schemeClr val="accent2">
                  <a:shade val="45000"/>
                  <a:satMod val="135000"/>
                </a:schemeClr>
                <a:prstClr val="white"/>
              </a:duotone>
            </a:blip>
            <a:stretch>
              <a:fillRect/>
            </a:stretch>
          </p:blipFill>
          <p:spPr>
            <a:xfrm>
              <a:off x="5364088" y="836712"/>
              <a:ext cx="3623624" cy="58628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Oval 7">
              <a:extLst>
                <a:ext uri="{FF2B5EF4-FFF2-40B4-BE49-F238E27FC236}">
                  <a16:creationId xmlns:a16="http://schemas.microsoft.com/office/drawing/2014/main" xmlns="" id="{006BBCBF-87E7-4F27-9E2F-A2AA299F189E}"/>
                </a:ext>
              </a:extLst>
            </p:cNvPr>
            <p:cNvSpPr/>
            <p:nvPr/>
          </p:nvSpPr>
          <p:spPr>
            <a:xfrm>
              <a:off x="6804248" y="5877272"/>
              <a:ext cx="720080" cy="720080"/>
            </a:xfrm>
            <a:prstGeom prst="ellipse">
              <a:avLst/>
            </a:prstGeom>
            <a:noFill/>
            <a:ln w="1270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Rectangle 1"/>
          <p:cNvSpPr/>
          <p:nvPr/>
        </p:nvSpPr>
        <p:spPr>
          <a:xfrm>
            <a:off x="5796136" y="867077"/>
            <a:ext cx="3205166" cy="76944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entury Gothic" panose="020B0502020202020204" pitchFamily="34" charset="0"/>
              </a:rPr>
              <a:t>Challenge</a:t>
            </a:r>
            <a:endParaRPr lang="en-US"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entury Gothic" panose="020B0502020202020204" pitchFamily="34" charset="0"/>
            </a:endParaRPr>
          </a:p>
        </p:txBody>
      </p:sp>
      <p:cxnSp>
        <p:nvCxnSpPr>
          <p:cNvPr id="7" name="Straight Connector 6"/>
          <p:cNvCxnSpPr/>
          <p:nvPr/>
        </p:nvCxnSpPr>
        <p:spPr>
          <a:xfrm>
            <a:off x="5508104" y="0"/>
            <a:ext cx="0" cy="6858000"/>
          </a:xfrm>
          <a:prstGeom prst="line">
            <a:avLst/>
          </a:prstGeom>
          <a:ln w="762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28"/>
            <a:ext cx="8229600" cy="1143000"/>
          </a:xfrm>
        </p:spPr>
        <p:txBody>
          <a:bodyPr>
            <a:normAutofit fontScale="90000"/>
          </a:bodyPr>
          <a:lstStyle/>
          <a:p>
            <a:r>
              <a:rPr lang="en-GB" dirty="0">
                <a:solidFill>
                  <a:srgbClr val="CC0000"/>
                </a:solidFill>
              </a:rPr>
              <a:t>Mathematics Mastery</a:t>
            </a:r>
            <a:br>
              <a:rPr lang="en-GB" dirty="0">
                <a:solidFill>
                  <a:srgbClr val="CC0000"/>
                </a:solidFill>
              </a:rPr>
            </a:br>
            <a:endParaRPr lang="en-GB" dirty="0">
              <a:solidFill>
                <a:srgbClr val="CC0000"/>
              </a:solidFill>
            </a:endParaRPr>
          </a:p>
        </p:txBody>
      </p:sp>
      <p:sp>
        <p:nvSpPr>
          <p:cNvPr id="3" name="Content Placeholder 2"/>
          <p:cNvSpPr>
            <a:spLocks noGrp="1"/>
          </p:cNvSpPr>
          <p:nvPr>
            <p:ph idx="1"/>
          </p:nvPr>
        </p:nvSpPr>
        <p:spPr>
          <a:xfrm>
            <a:off x="457200" y="1196752"/>
            <a:ext cx="8229600" cy="5040560"/>
          </a:xfrm>
        </p:spPr>
        <p:txBody>
          <a:bodyPr>
            <a:normAutofit fontScale="47500" lnSpcReduction="20000"/>
          </a:bodyPr>
          <a:lstStyle/>
          <a:p>
            <a:pPr>
              <a:buNone/>
            </a:pPr>
            <a:r>
              <a:rPr lang="en-GB" sz="6500" b="1" dirty="0">
                <a:solidFill>
                  <a:srgbClr val="CC0000"/>
                </a:solidFill>
                <a:latin typeface="Century Gothic" panose="020B0502020202020204" pitchFamily="34" charset="0"/>
              </a:rPr>
              <a:t>Curricular principles</a:t>
            </a:r>
          </a:p>
          <a:p>
            <a:pPr>
              <a:buNone/>
            </a:pPr>
            <a:endParaRPr lang="en-GB" sz="3800" b="1" dirty="0">
              <a:solidFill>
                <a:srgbClr val="FF0000"/>
              </a:solidFill>
            </a:endParaRPr>
          </a:p>
          <a:p>
            <a:r>
              <a:rPr lang="en-GB" sz="5900" b="1" dirty="0">
                <a:latin typeface="Century Gothic" panose="020B0502020202020204" pitchFamily="34" charset="0"/>
              </a:rPr>
              <a:t>Fewer topics in greater depth </a:t>
            </a:r>
          </a:p>
          <a:p>
            <a:pPr>
              <a:buNone/>
            </a:pPr>
            <a:r>
              <a:rPr lang="en-GB" sz="2900" dirty="0">
                <a:latin typeface="Century Gothic" panose="020B0502020202020204" pitchFamily="34" charset="0"/>
              </a:rPr>
              <a:t>	</a:t>
            </a:r>
            <a:r>
              <a:rPr lang="en-GB" sz="3400" dirty="0">
                <a:latin typeface="Century Gothic" panose="020B0502020202020204" pitchFamily="34" charset="0"/>
              </a:rPr>
              <a:t>Opportunities are provided throughout Mathematics Mastery for pupils to use reasoning skills to make connections between prior knowledge and newly presented material. These connections will help foster a deeper understanding of the maths concepts.</a:t>
            </a:r>
          </a:p>
          <a:p>
            <a:pPr>
              <a:buNone/>
            </a:pPr>
            <a:endParaRPr lang="en-GB" sz="3400" dirty="0">
              <a:latin typeface="Century Gothic" panose="020B0502020202020204" pitchFamily="34" charset="0"/>
            </a:endParaRPr>
          </a:p>
          <a:p>
            <a:r>
              <a:rPr lang="en-GB" sz="5900" b="1" dirty="0">
                <a:latin typeface="Century Gothic" panose="020B0502020202020204" pitchFamily="34" charset="0"/>
              </a:rPr>
              <a:t>Mastery for all pupils</a:t>
            </a:r>
          </a:p>
          <a:p>
            <a:pPr>
              <a:buNone/>
            </a:pPr>
            <a:r>
              <a:rPr lang="en-GB" sz="3400" dirty="0">
                <a:latin typeface="Century Gothic" panose="020B0502020202020204" pitchFamily="34" charset="0"/>
              </a:rPr>
              <a:t>	</a:t>
            </a:r>
            <a:r>
              <a:rPr lang="en-GB" sz="3800" dirty="0">
                <a:latin typeface="Century Gothic" panose="020B0502020202020204" pitchFamily="34" charset="0"/>
              </a:rPr>
              <a:t>Differentiation through depth, cumulative learning, </a:t>
            </a:r>
            <a:r>
              <a:rPr lang="en-GB" sz="3800" dirty="0" err="1">
                <a:latin typeface="Century Gothic" panose="020B0502020202020204" pitchFamily="34" charset="0"/>
              </a:rPr>
              <a:t>AfL</a:t>
            </a:r>
            <a:endParaRPr lang="en-GB" sz="3800" dirty="0">
              <a:latin typeface="Century Gothic" panose="020B0502020202020204" pitchFamily="34" charset="0"/>
            </a:endParaRPr>
          </a:p>
          <a:p>
            <a:pPr>
              <a:buNone/>
            </a:pPr>
            <a:endParaRPr lang="en-GB" sz="2900" i="1" dirty="0">
              <a:latin typeface="Century Gothic" panose="020B0502020202020204" pitchFamily="34" charset="0"/>
            </a:endParaRPr>
          </a:p>
          <a:p>
            <a:r>
              <a:rPr lang="en-GB" sz="5900" b="1" dirty="0">
                <a:latin typeface="Century Gothic" panose="020B0502020202020204" pitchFamily="34" charset="0"/>
              </a:rPr>
              <a:t>Number sense and place value come first</a:t>
            </a:r>
          </a:p>
          <a:p>
            <a:pPr>
              <a:buNone/>
            </a:pPr>
            <a:r>
              <a:rPr lang="en-GB" sz="3400" dirty="0">
                <a:latin typeface="Century Gothic" panose="020B0502020202020204" pitchFamily="34" charset="0"/>
              </a:rPr>
              <a:t>	</a:t>
            </a:r>
            <a:r>
              <a:rPr lang="en-GB" sz="3800" dirty="0">
                <a:latin typeface="Century Gothic" panose="020B0502020202020204" pitchFamily="34" charset="0"/>
              </a:rPr>
              <a:t>Traditional algorithms meaningfully taught</a:t>
            </a:r>
          </a:p>
          <a:p>
            <a:pPr>
              <a:buNone/>
            </a:pPr>
            <a:endParaRPr lang="en-GB" sz="3400" dirty="0">
              <a:latin typeface="Century Gothic" panose="020B0502020202020204" pitchFamily="34" charset="0"/>
            </a:endParaRPr>
          </a:p>
          <a:p>
            <a:r>
              <a:rPr lang="en-GB" sz="5900" b="1" dirty="0">
                <a:latin typeface="Century Gothic" panose="020B0502020202020204" pitchFamily="34" charset="0"/>
              </a:rPr>
              <a:t>Problem solving is central </a:t>
            </a:r>
          </a:p>
          <a:p>
            <a:pPr>
              <a:buNone/>
            </a:pPr>
            <a:r>
              <a:rPr lang="en-GB" sz="3400" dirty="0">
                <a:latin typeface="Century Gothic" panose="020B0502020202020204" pitchFamily="34" charset="0"/>
              </a:rPr>
              <a:t>	Comprehension, calculation and problem solving developed simultaneously. </a:t>
            </a:r>
          </a:p>
          <a:p>
            <a:pPr>
              <a:buNone/>
            </a:pPr>
            <a:r>
              <a:rPr lang="en-GB" dirty="0"/>
              <a:t>	</a:t>
            </a:r>
          </a:p>
        </p:txBody>
      </p:sp>
      <p:pic>
        <p:nvPicPr>
          <p:cNvPr id="4" name="Picture 2"/>
          <p:cNvPicPr>
            <a:picLocks noChangeAspect="1" noChangeArrowheads="1"/>
          </p:cNvPicPr>
          <p:nvPr/>
        </p:nvPicPr>
        <p:blipFill>
          <a:blip r:embed="rId3" cstate="print"/>
          <a:srcRect/>
          <a:stretch>
            <a:fillRect/>
          </a:stretch>
        </p:blipFill>
        <p:spPr bwMode="auto">
          <a:xfrm>
            <a:off x="6715140" y="214290"/>
            <a:ext cx="2204291" cy="1000132"/>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2" end="2"/>
                                            </p:txEl>
                                          </p:spTgt>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 calcmode="lin" valueType="num">
                                      <p:cBhvr additive="base">
                                        <p:cTn id="2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8" end="8"/>
                                            </p:txEl>
                                          </p:spTgt>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 calcmode="lin" valueType="num">
                                      <p:cBhvr additive="base">
                                        <p:cTn id="3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9" end="9"/>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 calcmode="lin" valueType="num">
                                      <p:cBhvr additive="base">
                                        <p:cTn id="37"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3">
                                            <p:txEl>
                                              <p:pRg st="11" end="11"/>
                                            </p:txEl>
                                          </p:spTgt>
                                        </p:tgtEl>
                                        <p:attrNameLst>
                                          <p:attrName>ppt_y</p:attrName>
                                        </p:attrNameLst>
                                      </p:cBhvr>
                                      <p:tavLst>
                                        <p:tav tm="0">
                                          <p:val>
                                            <p:strVal val="0-#ppt_h/2"/>
                                          </p:val>
                                        </p:tav>
                                        <p:tav tm="100000">
                                          <p:val>
                                            <p:strVal val="#ppt_y"/>
                                          </p:val>
                                        </p:tav>
                                      </p:tavLst>
                                    </p:anim>
                                  </p:childTnLst>
                                </p:cTn>
                              </p:par>
                              <p:par>
                                <p:cTn id="39" presetID="2" presetClass="entr" presetSubtype="1"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anim calcmode="lin" valueType="num">
                                      <p:cBhvr additive="base">
                                        <p:cTn id="41"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2" dur="1000" fill="hold"/>
                                        <p:tgtEl>
                                          <p:spTgt spid="3">
                                            <p:txEl>
                                              <p:pRg st="12" end="12"/>
                                            </p:txEl>
                                          </p:spTgt>
                                        </p:tgtEl>
                                        <p:attrNameLst>
                                          <p:attrName>ppt_y</p:attrName>
                                        </p:attrNameLst>
                                      </p:cBhvr>
                                      <p:tavLst>
                                        <p:tav tm="0">
                                          <p:val>
                                            <p:strVal val="0-#ppt_h/2"/>
                                          </p:val>
                                        </p:tav>
                                        <p:tav tm="100000">
                                          <p:val>
                                            <p:strVal val="#ppt_y"/>
                                          </p:val>
                                        </p:tav>
                                      </p:tavLst>
                                    </p:anim>
                                  </p:childTnLst>
                                </p:cTn>
                              </p:par>
                              <p:par>
                                <p:cTn id="43" presetID="2" presetClass="entr" presetSubtype="1" fill="hold" nodeType="with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anim calcmode="lin" valueType="num">
                                      <p:cBhvr additive="base">
                                        <p:cTn id="45"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46" dur="1000" fill="hold"/>
                                        <p:tgtEl>
                                          <p:spTgt spid="3">
                                            <p:txEl>
                                              <p:pRg st="13" end="1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57200" y="274638"/>
            <a:ext cx="8229600" cy="1143000"/>
          </a:xfrm>
          <a:prstGeom prst="rect">
            <a:avLst/>
          </a:prstGeom>
          <a:solidFill>
            <a:schemeClr val="bg1">
              <a:alpha val="50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sz="6000" b="1" dirty="0">
                <a:latin typeface="Century Gothic" panose="020B0502020202020204" pitchFamily="34" charset="0"/>
                <a:ea typeface="+mj-ea"/>
                <a:cs typeface="+mj-cs"/>
              </a:rPr>
              <a:t>Lesson structure</a:t>
            </a:r>
            <a:endParaRPr kumimoji="0" lang="en-GB" sz="6000" b="1" i="0" u="none" strike="noStrike" kern="1200" cap="none" spc="0" normalizeH="0" baseline="0" noProof="0" dirty="0">
              <a:ln>
                <a:noFill/>
              </a:ln>
              <a:solidFill>
                <a:schemeClr val="tx1"/>
              </a:solidFill>
              <a:effectLst/>
              <a:uLnTx/>
              <a:uFillTx/>
              <a:latin typeface="Century Gothic" panose="020B0502020202020204" pitchFamily="34" charset="0"/>
              <a:ea typeface="+mj-ea"/>
              <a:cs typeface="+mj-cs"/>
            </a:endParaRPr>
          </a:p>
        </p:txBody>
      </p:sp>
      <p:graphicFrame>
        <p:nvGraphicFramePr>
          <p:cNvPr id="21" name="Table 20"/>
          <p:cNvGraphicFramePr>
            <a:graphicFrameLocks noGrp="1"/>
          </p:cNvGraphicFramePr>
          <p:nvPr>
            <p:extLst>
              <p:ext uri="{D42A27DB-BD31-4B8C-83A1-F6EECF244321}">
                <p14:modId xmlns:p14="http://schemas.microsoft.com/office/powerpoint/2010/main" val="29330662"/>
              </p:ext>
            </p:extLst>
          </p:nvPr>
        </p:nvGraphicFramePr>
        <p:xfrm>
          <a:off x="111840" y="4221088"/>
          <a:ext cx="8852648" cy="2461260"/>
        </p:xfrm>
        <a:graphic>
          <a:graphicData uri="http://schemas.openxmlformats.org/drawingml/2006/table">
            <a:tbl>
              <a:tblPr>
                <a:tableStyleId>{5C22544A-7EE6-4342-B048-85BDC9FD1C3A}</a:tableStyleId>
              </a:tblPr>
              <a:tblGrid>
                <a:gridCol w="8852648">
                  <a:extLst>
                    <a:ext uri="{9D8B030D-6E8A-4147-A177-3AD203B41FA5}">
                      <a16:colId xmlns:a16="http://schemas.microsoft.com/office/drawing/2014/main" xmlns="" val="20000"/>
                    </a:ext>
                  </a:extLst>
                </a:gridCol>
              </a:tblGrid>
              <a:tr h="1605258">
                <a:tc>
                  <a:txBody>
                    <a:bodyPr/>
                    <a:lstStyle/>
                    <a:p>
                      <a:pPr algn="l">
                        <a:spcAft>
                          <a:spcPts val="300"/>
                        </a:spcAft>
                      </a:pPr>
                      <a:r>
                        <a:rPr lang="en-GB" sz="1600" b="0" dirty="0">
                          <a:effectLst/>
                          <a:latin typeface="Century Gothic" panose="020B0502020202020204" pitchFamily="34" charset="0"/>
                        </a:rPr>
                        <a:t>Ofsted </a:t>
                      </a:r>
                      <a:r>
                        <a:rPr lang="en-GB" sz="1600" b="1" dirty="0">
                          <a:effectLst>
                            <a:outerShdw blurRad="38100" dist="38100" dir="2700000" algn="tl">
                              <a:srgbClr val="000000">
                                <a:alpha val="43137"/>
                              </a:srgbClr>
                            </a:outerShdw>
                          </a:effectLst>
                          <a:latin typeface="Century Gothic" panose="020B0502020202020204" pitchFamily="34" charset="0"/>
                        </a:rPr>
                        <a:t>OUTSTANDING</a:t>
                      </a:r>
                      <a:r>
                        <a:rPr lang="en-GB" sz="1600" b="0" dirty="0">
                          <a:effectLst/>
                          <a:latin typeface="Century Gothic" panose="020B0502020202020204" pitchFamily="34" charset="0"/>
                        </a:rPr>
                        <a:t>:</a:t>
                      </a:r>
                      <a:r>
                        <a:rPr lang="en-GB" sz="1600" b="0" baseline="0" dirty="0">
                          <a:effectLst/>
                          <a:latin typeface="Century Gothic" panose="020B0502020202020204" pitchFamily="34" charset="0"/>
                        </a:rPr>
                        <a:t> </a:t>
                      </a:r>
                    </a:p>
                    <a:p>
                      <a:pPr marL="285750" indent="-285750" algn="l">
                        <a:spcAft>
                          <a:spcPts val="300"/>
                        </a:spcAft>
                        <a:buFont typeface="Arial" pitchFamily="34" charset="0"/>
                        <a:buChar char="•"/>
                      </a:pPr>
                      <a:r>
                        <a:rPr lang="en-GB" sz="1600" b="0" dirty="0">
                          <a:effectLst/>
                          <a:latin typeface="Century Gothic" panose="020B0502020202020204" pitchFamily="34" charset="0"/>
                        </a:rPr>
                        <a:t>Planning is astute </a:t>
                      </a:r>
                    </a:p>
                    <a:p>
                      <a:pPr marL="285750" indent="-285750" algn="l">
                        <a:spcAft>
                          <a:spcPts val="300"/>
                        </a:spcAft>
                        <a:buFont typeface="Arial" pitchFamily="34" charset="0"/>
                        <a:buChar char="•"/>
                      </a:pPr>
                      <a:r>
                        <a:rPr lang="en-GB" sz="1600" b="0" dirty="0">
                          <a:effectLst/>
                          <a:latin typeface="Century Gothic" panose="020B0502020202020204" pitchFamily="34" charset="0"/>
                        </a:rPr>
                        <a:t>Time is used very well </a:t>
                      </a:r>
                    </a:p>
                    <a:p>
                      <a:pPr marL="285750" indent="-285750" algn="l">
                        <a:spcAft>
                          <a:spcPts val="300"/>
                        </a:spcAft>
                        <a:buFont typeface="Arial" pitchFamily="34" charset="0"/>
                        <a:buChar char="•"/>
                      </a:pPr>
                      <a:r>
                        <a:rPr lang="en-GB" sz="1600" b="0" dirty="0">
                          <a:effectLst/>
                          <a:latin typeface="Century Gothic" panose="020B0502020202020204" pitchFamily="34" charset="0"/>
                        </a:rPr>
                        <a:t>Every opportunity is used to successfully develop crucial skills (</a:t>
                      </a:r>
                      <a:r>
                        <a:rPr lang="en-GB" sz="1600" b="0" dirty="0" err="1">
                          <a:effectLst/>
                          <a:latin typeface="Century Gothic" panose="020B0502020202020204" pitchFamily="34" charset="0"/>
                        </a:rPr>
                        <a:t>inc.</a:t>
                      </a:r>
                      <a:r>
                        <a:rPr lang="en-GB" sz="1600" b="0" dirty="0">
                          <a:effectLst/>
                          <a:latin typeface="Century Gothic" panose="020B0502020202020204" pitchFamily="34" charset="0"/>
                        </a:rPr>
                        <a:t> literacy and numeracy) </a:t>
                      </a:r>
                    </a:p>
                    <a:p>
                      <a:pPr marL="285750" indent="-285750" algn="l">
                        <a:spcAft>
                          <a:spcPts val="300"/>
                        </a:spcAft>
                        <a:buFont typeface="Arial" pitchFamily="34" charset="0"/>
                        <a:buChar char="•"/>
                      </a:pPr>
                      <a:r>
                        <a:rPr lang="en-GB" sz="1600" b="0" dirty="0">
                          <a:effectLst/>
                          <a:latin typeface="Century Gothic" panose="020B0502020202020204" pitchFamily="34" charset="0"/>
                        </a:rPr>
                        <a:t>Lessons proceed without interruption</a:t>
                      </a:r>
                    </a:p>
                    <a:p>
                      <a:pPr marL="285750" indent="-285750" algn="l">
                        <a:spcAft>
                          <a:spcPts val="300"/>
                        </a:spcAft>
                        <a:buFont typeface="Arial" pitchFamily="34" charset="0"/>
                        <a:buChar char="•"/>
                      </a:pPr>
                      <a:r>
                        <a:rPr lang="en-GB" sz="1600" b="0" dirty="0">
                          <a:effectLst/>
                          <a:latin typeface="Century Gothic" panose="020B0502020202020204" pitchFamily="34" charset="0"/>
                        </a:rPr>
                        <a:t>Appropriate independent learning tasks are set</a:t>
                      </a:r>
                    </a:p>
                    <a:p>
                      <a:pPr marL="285750" indent="-285750" algn="l">
                        <a:spcAft>
                          <a:spcPts val="300"/>
                        </a:spcAft>
                        <a:buFont typeface="Arial" pitchFamily="34" charset="0"/>
                        <a:buChar char="•"/>
                      </a:pPr>
                      <a:r>
                        <a:rPr lang="en-GB" sz="1600" b="0" dirty="0">
                          <a:effectLst/>
                          <a:latin typeface="Century Gothic" panose="020B0502020202020204" pitchFamily="34" charset="0"/>
                        </a:rPr>
                        <a:t>Pupils are resilient, confident and independent </a:t>
                      </a:r>
                    </a:p>
                    <a:p>
                      <a:pPr marL="285750" indent="-285750" algn="l">
                        <a:spcAft>
                          <a:spcPts val="300"/>
                        </a:spcAft>
                        <a:buFont typeface="Arial" pitchFamily="34" charset="0"/>
                        <a:buChar char="•"/>
                      </a:pPr>
                      <a:r>
                        <a:rPr lang="en-GB" sz="1600" b="0" dirty="0">
                          <a:effectLst/>
                          <a:latin typeface="Century Gothic" panose="020B0502020202020204" pitchFamily="34" charset="0"/>
                        </a:rPr>
                        <a:t>Well judged and often imaginative teaching strategies are used</a:t>
                      </a:r>
                      <a:endParaRPr lang="en-GB" sz="1600" b="0" dirty="0">
                        <a:effectLst/>
                        <a:latin typeface="Century Gothic" panose="020B0502020202020204" pitchFamily="34" charset="0"/>
                        <a:ea typeface="Times New Roman"/>
                      </a:endParaRPr>
                    </a:p>
                  </a:txBody>
                  <a:tcPr marL="114300" marR="114300" marT="0" marB="0"/>
                </a:tc>
                <a:extLst>
                  <a:ext uri="{0D108BD9-81ED-4DB2-BD59-A6C34878D82A}">
                    <a16:rowId xmlns:a16="http://schemas.microsoft.com/office/drawing/2014/main" xmlns="" val="10000"/>
                  </a:ext>
                </a:extLst>
              </a:tr>
            </a:tbl>
          </a:graphicData>
        </a:graphic>
      </p:graphicFrame>
      <p:graphicFrame>
        <p:nvGraphicFramePr>
          <p:cNvPr id="17" name="Diagram 16"/>
          <p:cNvGraphicFramePr/>
          <p:nvPr>
            <p:extLst>
              <p:ext uri="{D42A27DB-BD31-4B8C-83A1-F6EECF244321}">
                <p14:modId xmlns:p14="http://schemas.microsoft.com/office/powerpoint/2010/main" val="2670986729"/>
              </p:ext>
            </p:extLst>
          </p:nvPr>
        </p:nvGraphicFramePr>
        <p:xfrm>
          <a:off x="251520" y="404664"/>
          <a:ext cx="8640960" cy="4480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4994957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8800" b="1" dirty="0">
                <a:effectLst>
                  <a:outerShdw blurRad="38100" dist="38100" dir="2700000" algn="tl">
                    <a:srgbClr val="000000">
                      <a:alpha val="43137"/>
                    </a:srgbClr>
                  </a:outerShdw>
                </a:effectLst>
                <a:latin typeface="Century Gothic" panose="020B0502020202020204" pitchFamily="34" charset="0"/>
              </a:rPr>
              <a:t>Vocabulary</a:t>
            </a:r>
          </a:p>
        </p:txBody>
      </p:sp>
      <p:sp>
        <p:nvSpPr>
          <p:cNvPr id="4" name="TextBox 3"/>
          <p:cNvSpPr txBox="1"/>
          <p:nvPr/>
        </p:nvSpPr>
        <p:spPr>
          <a:xfrm rot="21070531">
            <a:off x="1067792" y="2248053"/>
            <a:ext cx="5472608" cy="1200329"/>
          </a:xfrm>
          <a:prstGeom prst="rect">
            <a:avLst/>
          </a:prstGeom>
          <a:noFill/>
        </p:spPr>
        <p:txBody>
          <a:bodyPr wrap="square" rtlCol="0">
            <a:spAutoFit/>
          </a:bodyPr>
          <a:lstStyle/>
          <a:p>
            <a:r>
              <a:rPr lang="en-GB" sz="3600" dirty="0">
                <a:solidFill>
                  <a:prstClr val="black"/>
                </a:solidFill>
                <a:latin typeface="Century Gothic" panose="020B0502020202020204" pitchFamily="34" charset="0"/>
              </a:rPr>
              <a:t>Referred to as </a:t>
            </a:r>
          </a:p>
          <a:p>
            <a:r>
              <a:rPr lang="en-GB" sz="3600" b="1" dirty="0">
                <a:solidFill>
                  <a:prstClr val="black"/>
                </a:solidFill>
                <a:latin typeface="Century Gothic" panose="020B0502020202020204" pitchFamily="34" charset="0"/>
              </a:rPr>
              <a:t>STAR WORDS</a:t>
            </a:r>
          </a:p>
        </p:txBody>
      </p:sp>
      <p:sp>
        <p:nvSpPr>
          <p:cNvPr id="5" name="5-Point Star 4"/>
          <p:cNvSpPr/>
          <p:nvPr/>
        </p:nvSpPr>
        <p:spPr>
          <a:xfrm>
            <a:off x="179512" y="2848217"/>
            <a:ext cx="1008112" cy="936104"/>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rot="535346">
            <a:off x="3244978" y="4208172"/>
            <a:ext cx="5841281" cy="1200329"/>
          </a:xfrm>
          <a:prstGeom prst="rect">
            <a:avLst/>
          </a:prstGeom>
          <a:noFill/>
        </p:spPr>
        <p:txBody>
          <a:bodyPr wrap="square" rtlCol="0">
            <a:spAutoFit/>
          </a:bodyPr>
          <a:lstStyle/>
          <a:p>
            <a:r>
              <a:rPr lang="en-GB" sz="3600" dirty="0">
                <a:solidFill>
                  <a:prstClr val="black"/>
                </a:solidFill>
                <a:latin typeface="Century Gothic" panose="020B0502020202020204" pitchFamily="34" charset="0"/>
              </a:rPr>
              <a:t>All responses should be in </a:t>
            </a:r>
            <a:r>
              <a:rPr lang="en-GB" sz="3600" b="1" dirty="0">
                <a:solidFill>
                  <a:prstClr val="black"/>
                </a:solidFill>
                <a:latin typeface="Century Gothic" panose="020B0502020202020204" pitchFamily="34" charset="0"/>
              </a:rPr>
              <a:t>FULL</a:t>
            </a:r>
            <a:r>
              <a:rPr lang="en-GB" sz="3600" dirty="0">
                <a:solidFill>
                  <a:prstClr val="black"/>
                </a:solidFill>
                <a:latin typeface="Century Gothic" panose="020B0502020202020204" pitchFamily="34" charset="0"/>
              </a:rPr>
              <a:t> ‘Maths Sentences’</a:t>
            </a:r>
          </a:p>
        </p:txBody>
      </p:sp>
      <p:sp>
        <p:nvSpPr>
          <p:cNvPr id="7" name="TextBox 6"/>
          <p:cNvSpPr txBox="1"/>
          <p:nvPr/>
        </p:nvSpPr>
        <p:spPr>
          <a:xfrm>
            <a:off x="179512" y="5517232"/>
            <a:ext cx="5841281" cy="830997"/>
          </a:xfrm>
          <a:prstGeom prst="rect">
            <a:avLst/>
          </a:prstGeom>
          <a:noFill/>
        </p:spPr>
        <p:txBody>
          <a:bodyPr wrap="square" rtlCol="0">
            <a:spAutoFit/>
          </a:bodyPr>
          <a:lstStyle/>
          <a:p>
            <a:r>
              <a:rPr lang="en-GB" sz="2400" dirty="0">
                <a:solidFill>
                  <a:prstClr val="black"/>
                </a:solidFill>
                <a:latin typeface="Century Gothic" panose="020B0502020202020204" pitchFamily="34" charset="0"/>
              </a:rPr>
              <a:t>E.g. “What is 13 and 8 altogether?” </a:t>
            </a:r>
          </a:p>
          <a:p>
            <a:r>
              <a:rPr lang="en-GB" sz="2400" b="1" dirty="0">
                <a:solidFill>
                  <a:srgbClr val="FF0000"/>
                </a:solidFill>
                <a:latin typeface="Century Gothic" panose="020B0502020202020204" pitchFamily="34" charset="0"/>
              </a:rPr>
              <a:t>       “The total of 13 and 8 is 21.”</a:t>
            </a:r>
          </a:p>
        </p:txBody>
      </p:sp>
    </p:spTree>
    <p:extLst>
      <p:ext uri="{BB962C8B-B14F-4D97-AF65-F5344CB8AC3E}">
        <p14:creationId xmlns:p14="http://schemas.microsoft.com/office/powerpoint/2010/main" val="40241387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04864"/>
            <a:ext cx="8229600" cy="4525963"/>
          </a:xfrm>
        </p:spPr>
        <p:txBody>
          <a:bodyPr>
            <a:normAutofit/>
          </a:bodyPr>
          <a:lstStyle/>
          <a:p>
            <a:r>
              <a:rPr lang="en-GB" sz="4800" b="1" dirty="0">
                <a:ln>
                  <a:solidFill>
                    <a:schemeClr val="tx1"/>
                  </a:solidFill>
                </a:ln>
                <a:solidFill>
                  <a:srgbClr val="FF0000"/>
                </a:solidFill>
                <a:latin typeface="Century Gothic" panose="020B0502020202020204" pitchFamily="34" charset="0"/>
              </a:rPr>
              <a:t>more    less/fewer </a:t>
            </a:r>
          </a:p>
          <a:p>
            <a:r>
              <a:rPr lang="en-GB" sz="4800" b="1" dirty="0">
                <a:ln>
                  <a:solidFill>
                    <a:schemeClr val="tx1"/>
                  </a:solidFill>
                </a:ln>
                <a:solidFill>
                  <a:schemeClr val="accent6">
                    <a:lumMod val="75000"/>
                  </a:schemeClr>
                </a:solidFill>
                <a:latin typeface="Century Gothic" panose="020B0502020202020204" pitchFamily="34" charset="0"/>
              </a:rPr>
              <a:t>altogether</a:t>
            </a:r>
          </a:p>
          <a:p>
            <a:r>
              <a:rPr lang="en-GB" sz="4800" b="1" dirty="0">
                <a:ln>
                  <a:solidFill>
                    <a:schemeClr val="tx1"/>
                  </a:solidFill>
                </a:ln>
                <a:solidFill>
                  <a:srgbClr val="FFFF00"/>
                </a:solidFill>
                <a:latin typeface="Century Gothic" panose="020B0502020202020204" pitchFamily="34" charset="0"/>
              </a:rPr>
              <a:t>…is equal to…</a:t>
            </a:r>
          </a:p>
          <a:p>
            <a:r>
              <a:rPr lang="en-GB" sz="4800" b="1" dirty="0">
                <a:ln>
                  <a:solidFill>
                    <a:schemeClr val="tx1"/>
                  </a:solidFill>
                </a:ln>
                <a:solidFill>
                  <a:srgbClr val="00B050"/>
                </a:solidFill>
                <a:latin typeface="Century Gothic" panose="020B0502020202020204" pitchFamily="34" charset="0"/>
              </a:rPr>
              <a:t>order</a:t>
            </a:r>
          </a:p>
          <a:p>
            <a:r>
              <a:rPr lang="en-GB" sz="4800" b="1" dirty="0">
                <a:ln>
                  <a:solidFill>
                    <a:schemeClr val="tx1"/>
                  </a:solidFill>
                </a:ln>
                <a:solidFill>
                  <a:srgbClr val="0070C0"/>
                </a:solidFill>
                <a:latin typeface="Century Gothic" panose="020B0502020202020204" pitchFamily="34" charset="0"/>
              </a:rPr>
              <a:t>part-part-whole</a:t>
            </a:r>
          </a:p>
        </p:txBody>
      </p:sp>
      <p:sp>
        <p:nvSpPr>
          <p:cNvPr id="4" name="Title 1"/>
          <p:cNvSpPr txBox="1">
            <a:spLocks/>
          </p:cNvSpPr>
          <p:nvPr/>
        </p:nvSpPr>
        <p:spPr>
          <a:xfrm rot="5400000">
            <a:off x="7033980" y="965107"/>
            <a:ext cx="3064705"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a:ln>
                  <a:solidFill>
                    <a:schemeClr val="bg1"/>
                  </a:solidFill>
                </a:ln>
                <a:effectLst>
                  <a:outerShdw blurRad="38100" dist="38100" dir="2700000" algn="tl">
                    <a:srgbClr val="000000">
                      <a:alpha val="43137"/>
                    </a:srgbClr>
                  </a:outerShdw>
                </a:effectLst>
                <a:latin typeface="Century Gothic" panose="020B0502020202020204" pitchFamily="34" charset="0"/>
              </a:rPr>
              <a:t>ACTIONS</a:t>
            </a:r>
          </a:p>
        </p:txBody>
      </p:sp>
      <p:pic>
        <p:nvPicPr>
          <p:cNvPr id="1026" name="Picture 2" descr="https://percybal.files.wordpress.com/2008/11/01-vocab-foto-webs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3408"/>
            <a:ext cx="8280920" cy="3127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8145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endParaRPr lang="en-GB"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141667811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6600" b="1" dirty="0">
                <a:effectLst>
                  <a:outerShdw blurRad="38100" dist="38100" dir="2700000" algn="tl">
                    <a:srgbClr val="000000">
                      <a:alpha val="43137"/>
                    </a:srgbClr>
                  </a:outerShdw>
                </a:effectLst>
                <a:latin typeface="Century Gothic" panose="020B0502020202020204" pitchFamily="34" charset="0"/>
              </a:rPr>
              <a:t>Models and Images</a:t>
            </a:r>
          </a:p>
        </p:txBody>
      </p:sp>
      <p:sp>
        <p:nvSpPr>
          <p:cNvPr id="5" name="TextBox 4"/>
          <p:cNvSpPr txBox="1"/>
          <p:nvPr/>
        </p:nvSpPr>
        <p:spPr>
          <a:xfrm>
            <a:off x="179512" y="1340768"/>
            <a:ext cx="8977773" cy="3785652"/>
          </a:xfrm>
          <a:prstGeom prst="rect">
            <a:avLst/>
          </a:prstGeom>
          <a:noFill/>
        </p:spPr>
        <p:txBody>
          <a:bodyPr wrap="square" rtlCol="0">
            <a:spAutoFit/>
          </a:bodyPr>
          <a:lstStyle/>
          <a:p>
            <a:r>
              <a:rPr lang="en-GB" sz="2800" dirty="0">
                <a:solidFill>
                  <a:prstClr val="black"/>
                </a:solidFill>
                <a:latin typeface="Century Gothic" panose="020B0502020202020204" pitchFamily="34" charset="0"/>
              </a:rPr>
              <a:t>Lessons are rooted in the </a:t>
            </a:r>
            <a:r>
              <a:rPr lang="en-GB" sz="2800" b="1" dirty="0">
                <a:ln>
                  <a:solidFill>
                    <a:prstClr val="black"/>
                  </a:solidFill>
                </a:ln>
                <a:solidFill>
                  <a:srgbClr val="FF0000"/>
                </a:solidFill>
                <a:effectLst>
                  <a:outerShdw blurRad="38100" dist="38100" dir="2700000" algn="tl">
                    <a:srgbClr val="000000">
                      <a:alpha val="43137"/>
                    </a:srgbClr>
                  </a:outerShdw>
                </a:effectLst>
                <a:latin typeface="Century Gothic" panose="020B0502020202020204" pitchFamily="34" charset="0"/>
              </a:rPr>
              <a:t>C </a:t>
            </a:r>
            <a:r>
              <a:rPr lang="en-GB" sz="2800" b="1" dirty="0">
                <a:ln>
                  <a:solidFill>
                    <a:prstClr val="black"/>
                  </a:solidFill>
                </a:ln>
                <a:solidFill>
                  <a:srgbClr val="FFFF00"/>
                </a:solidFill>
                <a:effectLst>
                  <a:outerShdw blurRad="38100" dist="38100" dir="2700000" algn="tl">
                    <a:srgbClr val="000000">
                      <a:alpha val="43137"/>
                    </a:srgbClr>
                  </a:outerShdw>
                </a:effectLst>
                <a:latin typeface="Century Gothic" panose="020B0502020202020204" pitchFamily="34" charset="0"/>
              </a:rPr>
              <a:t>P</a:t>
            </a:r>
            <a:r>
              <a:rPr lang="en-GB" sz="1400" b="1" dirty="0">
                <a:ln>
                  <a:solidFill>
                    <a:prstClr val="black"/>
                  </a:solidFill>
                </a:ln>
                <a:solidFill>
                  <a:srgbClr val="FFFF00"/>
                </a:solidFill>
                <a:effectLst>
                  <a:outerShdw blurRad="38100" dist="38100" dir="2700000" algn="tl">
                    <a:srgbClr val="000000">
                      <a:alpha val="43137"/>
                    </a:srgbClr>
                  </a:outerShdw>
                </a:effectLst>
                <a:latin typeface="Century Gothic" panose="020B0502020202020204" pitchFamily="34" charset="0"/>
              </a:rPr>
              <a:t> </a:t>
            </a:r>
            <a:r>
              <a:rPr lang="en-GB" sz="2800" b="1" dirty="0">
                <a:ln>
                  <a:solidFill>
                    <a:prstClr val="black"/>
                  </a:solidFill>
                </a:ln>
                <a:solidFill>
                  <a:srgbClr val="0070C0"/>
                </a:solidFill>
                <a:effectLst>
                  <a:outerShdw blurRad="38100" dist="38100" dir="2700000" algn="tl">
                    <a:srgbClr val="000000">
                      <a:alpha val="43137"/>
                    </a:srgbClr>
                  </a:outerShdw>
                </a:effectLst>
                <a:latin typeface="Century Gothic" panose="020B0502020202020204" pitchFamily="34" charset="0"/>
              </a:rPr>
              <a:t>A</a:t>
            </a:r>
            <a:r>
              <a:rPr lang="en-GB" sz="2800" dirty="0">
                <a:solidFill>
                  <a:srgbClr val="0070C0"/>
                </a:solidFill>
                <a:latin typeface="Century Gothic" panose="020B0502020202020204" pitchFamily="34" charset="0"/>
              </a:rPr>
              <a:t> </a:t>
            </a:r>
            <a:r>
              <a:rPr lang="en-GB" sz="2800" dirty="0">
                <a:solidFill>
                  <a:prstClr val="black"/>
                </a:solidFill>
                <a:latin typeface="Century Gothic" panose="020B0502020202020204" pitchFamily="34" charset="0"/>
              </a:rPr>
              <a:t>approach</a:t>
            </a:r>
          </a:p>
          <a:p>
            <a:r>
              <a:rPr lang="en-GB" sz="6000" b="1" dirty="0">
                <a:solidFill>
                  <a:prstClr val="black"/>
                </a:solidFill>
                <a:latin typeface="Century Gothic" panose="020B0502020202020204" pitchFamily="34" charset="0"/>
              </a:rPr>
              <a:t>1.</a:t>
            </a:r>
            <a:r>
              <a:rPr lang="en-GB" sz="6000" b="1" dirty="0">
                <a:ln>
                  <a:solidFill>
                    <a:prstClr val="black"/>
                  </a:solidFill>
                </a:ln>
                <a:solidFill>
                  <a:srgbClr val="FF0000"/>
                </a:solidFill>
                <a:latin typeface="Century Gothic" panose="020B0502020202020204" pitchFamily="34" charset="0"/>
              </a:rPr>
              <a:t>Concrete </a:t>
            </a:r>
          </a:p>
          <a:p>
            <a:endParaRPr lang="en-GB" sz="1600" b="1" dirty="0">
              <a:solidFill>
                <a:prstClr val="black"/>
              </a:solidFill>
              <a:latin typeface="Century Gothic" panose="020B0502020202020204" pitchFamily="34" charset="0"/>
            </a:endParaRPr>
          </a:p>
          <a:p>
            <a:r>
              <a:rPr lang="en-GB" sz="6000" b="1" dirty="0">
                <a:solidFill>
                  <a:prstClr val="black"/>
                </a:solidFill>
                <a:latin typeface="Century Gothic" panose="020B0502020202020204" pitchFamily="34" charset="0"/>
              </a:rPr>
              <a:t>2.</a:t>
            </a:r>
            <a:r>
              <a:rPr lang="en-GB" sz="6000" b="1" dirty="0">
                <a:ln>
                  <a:solidFill>
                    <a:prstClr val="black"/>
                  </a:solidFill>
                </a:ln>
                <a:solidFill>
                  <a:srgbClr val="FFFF00"/>
                </a:solidFill>
                <a:latin typeface="Century Gothic" panose="020B0502020202020204" pitchFamily="34" charset="0"/>
              </a:rPr>
              <a:t>Pictorial </a:t>
            </a:r>
          </a:p>
          <a:p>
            <a:endParaRPr lang="en-GB" sz="1600" b="1" dirty="0">
              <a:solidFill>
                <a:prstClr val="black"/>
              </a:solidFill>
              <a:latin typeface="Century Gothic" panose="020B0502020202020204" pitchFamily="34" charset="0"/>
            </a:endParaRPr>
          </a:p>
          <a:p>
            <a:r>
              <a:rPr lang="en-GB" sz="6000" b="1" dirty="0">
                <a:solidFill>
                  <a:prstClr val="black"/>
                </a:solidFill>
                <a:latin typeface="Century Gothic" panose="020B0502020202020204" pitchFamily="34" charset="0"/>
              </a:rPr>
              <a:t>3.</a:t>
            </a:r>
            <a:r>
              <a:rPr lang="en-GB" sz="6000" b="1" dirty="0">
                <a:ln>
                  <a:solidFill>
                    <a:prstClr val="black"/>
                  </a:solidFill>
                </a:ln>
                <a:solidFill>
                  <a:srgbClr val="0070C0"/>
                </a:solidFill>
                <a:latin typeface="Century Gothic" panose="020B0502020202020204" pitchFamily="34" charset="0"/>
              </a:rPr>
              <a:t>Abstract</a:t>
            </a:r>
          </a:p>
        </p:txBody>
      </p:sp>
      <p:sp>
        <p:nvSpPr>
          <p:cNvPr id="6" name="AutoShape 2" descr="data:image/jpeg;base64,/9j/4AAQSkZJRgABAQAAAQABAAD/2wCEAAkGBxQSEhUUEBQWFBUUFBcVGBcUGBcXGBgVFBcYGBUVFRcYHSggGBolHBcUITEhJSkrLi4uFx8zODMsNygtLiwBCgoKDg0OGxAQGywkICYsLCwsLCwsLCwsLCwsLCwsLCwsLCwsLCwsLCwsLCwsLCwsLCwsLCwsLCwsLCwsLCwsLP/AABEIAOAA4QMBIgACEQEDEQH/xAAcAAEAAQUBAQAAAAAAAAAAAAAAAQIDBAYHBQj/xABCEAACAQIDBAcFBgQEBgMAAAAAAQIDEQQhMQVBUWEGEnGBkaHwBxMiscEyQlJi0eEUI3LxM4KSsiRDU8LS4hUWF//EABoBAQADAQEBAAAAAAAAAAAAAAABAgMEBQb/xAArEQACAgEDAwEHBQAAAAAAAAAAAQIRAwQSIQUxQVETFCJCYXGxIzKRwdH/2gAMAwEAAhEDEQA/AO4gAAAAAAAAAAAAAAAAAAAAAGHtPalLDw69ecYLdfV23RSzk+whtJWwZgOcbX9pyzWFp7sp1P8AxTy8e41Sv03xtTJ1nG9kuqlGzfDqpctTjnroL9qsruR3IHBv/seKVn/E1lv+3LRX4vf9DOwnTrGU9avWz0mlLuvrw3lVr15iyN6O1g0LYftFU3GGKpe7cvvx+z3xeaXZc306sWaGVXFlwADUAAAAAAAAAAi5IAIuSAAAAARckAAAAAEEgAAGo9P+lH8JT93Sf86otfwR/F2627GZ5cixx3MhuiOl/TeGFvSpWnWtn+GH9XF8jlO1dp1MRL3laTnLPXdazSS0SvuWRYqRcndttu929Xq7vvZXCi5ZJNu+nav2PDzZ5ZZXL+DJybMSu+HLyX6lCv1slneVrdjt9D1P4GMf8R90c+Gr0XdcmVR5+7Sin+DV34vUx9p6EUYiw7X+I+rlkrXlrw3ZcS7Tml9lNc2/i8bZdxbtbl2Hv9FdhSxdXqRbUVZzlbRcub3L9GPim672Skez7PNg++q++nH+XTd8/vT3Luyb7uJ1O5ZwOEhRhGnTXVjFWS+r4t63L57ulwLDCvPk2XAAB0gAAAi5IAAAAAAAAAAAAAAAAANb6Y9K44GME4uU6jybuoxXGT352Vue42Qx8bgadaPUrU4VI/hnFSXC9n2sh3XBMavk0f2fdOpYutUoYlw693Kk4pxUorWFnvWt96vwOgHMumvQ33H/ABWCXU921NxX/Lcc1Uhv6ul1utfTTbOhnSaOOo3+zVp2jVhwlulH8rs7djW4pGTvazbJjW3fHt+DYTiXSKo8ViatTNpzaj/TFuEbdqin3s7HtKr1aUs+q3FqL/M1ZGiYfZkacbdaPW/M1F+D7zzuoTbahH7/AOf2c04to1OGzOr/AImX5VrvKm7K0PhXBb+17z18TgErtzjr+KPfvv5EUtkSn9hdfnBSn/tXzPLcJyZnTPBq0+K71r3otxw13lnl2PLtN1wnQ+rP7SsvzZK3+7g7WRsuyuiVGk1Ka95JcVaN1vtnd9rZvj0WafivuSoNmhbB6H1sS03enBfelo1+VfeflzOpbJ2ZTw1NU6Sslq98nvlJ72zMB7Gn0kMPPd+polQAB1EgAAAAAAAAAAAAAgAkEEgAAAAEGLidowhlJ+uZDdEpN9jLBr9bpFC9veQj4t+Rh42l7+PwVVJ/5l9Su9eDRYn83BsWLx1KC/mThFfmaONY/aUdmbRVXCzU8PLO0fwSfx0X2ZOL4W4Mp6T7Pq0283btv/bvNJxNWUl1W9H4MylNs9HDpY7XUrs6xD2jUZVHLEJ2jbqQjZxXNy+89PWt3Fe1Wi9KHW/qkv0ONYaTleO9bu/NLv8AmZMKDtcxT2X9e/1OjFosM0nR1Wn7VaS0w6XY0voZEfazS1lS8JfscbxGHaKKODlUl1YJt8IpybfYjSORifT8a8HZ4e17Dt50p/6kezs72i4Srq5Q/qV15M5BsrobVfxYiLpRW6bUJPtTzRsFFYag7e7T5qX1Rops4MmDGnSOx4PatGr/AIVSMux5+BmHE5bbw6fwprnd/Q9rZXTJxso1b/lqZrsT1RZTOZ4X4OpA8nZG3addapS4X+R6pdOzJqiQASQACACQAAAAAAAAAAAADy9vbTjQptt2yIk0lbLQg5yUUYPSXpBGjFqLz5at8Ecr250knJ2Uv07MvXaR0h2u6km2835Lgjwaium+rZu1rN2S+rPPnmcmfW6PpsMcLfcontOpf7VjLwW3qkHlOS7zzqdDO8k3yTtn4Fp0ZN5eXIKZpk0sH4Ntn00k/hrKFdLL4lfweTXieJtHH4WrnHDypy4xqu3O6kpZdjPHnBot1Y6Wd8vPgaqVnFLSxjyjNoUKMZe8k5u34Wo7rZtxlqvkeg9r4eOUKEp/11X/ANsUa8td75FVFb32W3kSSLY8Lvuz16/SOCfwYWiuc+tU/wBza8imfTLE26sGqa/DTSgvCJr9dlnrFkuCssavnn78nq19tVZ/am32swqmMknr9THV9eBdhQbXYT2IeKLXCJWKk9TKoSatnlw/QsQpJF+MvIvZyyx1wbDsnbVSk1ab5Z6d51boh01jVtTrO0nknxOFwqWPUwGLaaz9ciU6OfJgUkfTCdyTUegPSD39NU6jvOKyf4kvXyNuNU7POlFxdMAAkqAAAAAAAAAAAAU1J2Tb3HLenG0nObSeSv47364HQtvYnqU+36K5x/bmLs5aNu+fOVvXeceqnXB7nRtPvm5s12EXKppf6cGep7hFjZNK9+Z7ioqyOOPJ9NlqLpHkSwmRjywbNreFUopJZp672I4JZXNEjklmRptXCNZ8Dzq1CxvGMwKs3llu358Ea3jKObLqRWlI1+UMyjq5mc4Zll1OrLS5Lmaww+TBlDPPTkWfd55Hp1MVk8lmWIreIzZWeBFr+Gs8tOZLVjJci3IupMxeJFm5Tclk1Er5eZZM55Y1VkqeVu8yKFUxIlxMujllE3fobtd0q0Gn95fuu/Q7zhqynGMo5qSTXYz5h2fVaaa1Wfgd79n20/fYZJ6wdu55o0gzzNXD5jZwAaHEAAAAAACCQAQSAAar0zxVl1eS+ZyPalS8u86L05qfzH60RzHaE/i82eXqXc2fY9DgljRmbIruMstVn3b8jZcNFZP1c07BV7zu3m19NPI2zD4qMZJXurr5L9zLGz0NXF3we9gME8m8+tp67T1Y7Gc7cl4FvZuLhZK6ytbs1RsFPFZXVnc74Ri0fMajPkUuEattfo9JRus7cDR9qYfqXduKzz9bzqm0sQ+pK2ryOadKsSlLq6pWvbVt6q5nlil2Ozp+XJPiRpuLjZnnYis5Scnq8zLx1Z3aW/U89tJdpke14KZaLmX6ehjIv00WMWw2Uub0K3kW6jz4FkZS4KWQGTTjr5FzBsqbv4buQSFiqKLIxmrLuHlZpnX/AGR4r46kNzgpf6X/AOxyCL0y3+kdF9k9ZrFQXGE15X+heL5PO1MfgZ2gAG55AAAAAAAAAAAABzvp9lUv2+azOZYqprza8r/qzqftIpaPjF+SOVzhdq6vo7X1XbuPM1K+Jn2XRmvZJmJSlZ6Z5O/Ls9aHpxxz6u6/4uG5rsMKGHbebtlv5LJeVi5QpLrJS0erSvZb2l9Dl5Pam4y7no4La0ouLb0fpfM2LZvSSUW7u8XfK/yWhqlPC3vnv7+TMulQyyZrGUkcObFin3RsG0el0mmo8+40faO0HPO+d/WZn47D5ZPieTiKS3K3LXzLObfcrhw48a4RgYiTkrtcr89c+Lz8jHZlTgsrlnqF0XbRTJK9k7rwzL1F2zW4tqKtvvfutuLkESZsVHcodraZl2SLbiXRjMttIKBNibt67si5ztlU09HuJSVuZKWWZEQikiexG++ya/8AGQ/pk/KxoalbTcdB9jtJyxV90YS+at9TSPc8/VVsZ2wAHQeKAAAAAAACACQRYkA1H2h0b0oy4XXimjlccOk+Grz5Ha+leF95hprgr+BxnGJrLhdeZw6mPxH03Rsn6TXoyxKG/de3eVqSslZZb7Z9/reY055c/LmTKqlknddlmc1Hs3Zk++t8O65XHE2vo7q2eevDmYbat1r33a5q2+3AtSqE0UZexdbIwcVPO6yyWnG2pdxDayfb4mJWVtciyRBj1Fl2mO1mXaki2877vWhejNyIUSvrt2Tz3IoTVs9fVylyFBz4K7lMo94lGwTRYxbIqJXy0Ii9Vx+hKV727e4lRztv09MsjFkTWSt6ZXFuN1xX75FCLjjz3ElS3J8FuOvexbBWhVq21fVX1+hyGKPob2cbPdHBU+srSn/Me77Wa8rG0FyeXrZVCvU2gAGx5QBFiQAAAAAAAAACirTUk4vRprxOK9JcE6VWcWtJNfoztpoHtL2Z9mtFa5PtX7fIwzxtWep0rNsy7X5/JzKo8uavf6GPJWs9z+hkYltNvjk7cPVjDnJNc/Vzko+mciqMxKTd3wRYU7ESldt6chRWy5UdvmWZO+V/ERV3ru3lipIskQ5FN89bfuW6jzsRNlDZajJyKpK1r6MpvZ55+V0Uzl8iLWtf5ijOUuSvrhZlCV3ll2/qVqWSV9NO8mit2TJW3+uBLatz9WLd96JpvO7zJopuLkZWXPj9CesUxkS893ZYlIpOXB6/RXZbxOLpUV96XxdkVeXkmfSlKCiklkkcy9jOwerGeKms38EOSyc2u20fA6gdEFSPD1eTdOl4AALnKAAAAAAAAAAAADE2rgI16Uqc9JLXg9zMsBqyYtxdo4Ft3ZsqM5wkrOMreu3I8Oo7Zd52rp9sD31P31NfHBfFb70P2ON46lZvK2em44pw2s+p0uqWbHfnyYTyz365rLzKOtbNEydtNSj3uqu0nn37itHRuK6sr5ve77vktC31tySd+WfcR1e7PXPLhctrXiKG4tS1KKkvHeVzaLcpa5v1xLIykyGRbjwKW92vrmQ5f3LUYuaLnL+xNy1rmXFK2adsv2t64k0V3i/cSmFJ9luW/dciC5bhRVyLsdPoex0a2RPE1oU4K7lJdy3t8rHl4ek5yUY5t5WO+ezvoqsHR681/NqLP8sdbdpeMbOPU5tqNm2XgI0KUKVNWjBW7eL72ZQBueQAAAAAAAAAAAAAAAAAARY5l0/6ION69BfC85R/C+K4L5HTiJRTVnmmVlFSRtgzSxS3I+ZMTSae/wBamLKOWeh1fpz0KterQXw6tL7vdwOZYvCSi3l6+hzuNHu49THJG0YEr239m4plorl/q/P1oWqsPXzIo1WQx5vhoW5Jbu/9iqpdWtl3/MsysSkUnkKpW4lt+v2DfH1co6xZI55TLqfr+5Uu4sKX6FUZeRNEbi/FvTTiXaNNtpJNt5W+RZw8HJqMVdyySWbbZ2z2c+z1UYxr4yN6jzjTf3eDlz5biVEyy51FFPsz6C+7SxOJj8Ts4Qe7hJ/RHTiESapUeXObm7YABJQAAAAAAAAAAAAAAAAAAEMkAFE0aJ0s6HU6l50Gqct8WvgfZbOPmuRvrRYq4ZS1IasvCbg7R88bT2FjINqFDrW+9dOL8WmefDAYlL+bQf8Ak/dn0e9mx4FL2RTesUyNpt7xK7TPmbFYV7k+/iuKPPqUmfT+K6LYaorTpRfk/FHmf/nOAvd0m+2c2vBsrsNvfLXK5PmuXWf2UzJw2G6ys6bfNOSf6H0vR6F4OH2aEPC/zMqHRvDrSlBdyLUc0srbs+XP/jK9/hpTktztmexsforXrNdZe7i9XJNvuiv1R9JQ2PSWkI+CLywEF91eA2j2zNE6G9HsLg7SpwlOr/1aizX9C0h3Z8zdKeMvx8DKjhktxcVFCjNyvuWIYgvwqE+7JUSSpVckgIkEgAAAAAAAAAAAAAAAAAAAAAAAEEgAAAAAAAgEgAAAAgEgAAAAAAAi5IAAAA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solidFill>
                <a:prstClr val="black"/>
              </a:solidFill>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964" t="18329" r="24925" b="12698"/>
          <a:stretch/>
        </p:blipFill>
        <p:spPr bwMode="auto">
          <a:xfrm rot="20430218">
            <a:off x="4628463" y="2947093"/>
            <a:ext cx="2011620" cy="139023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211" t="18403" r="25459" b="12748"/>
          <a:stretch/>
        </p:blipFill>
        <p:spPr bwMode="auto">
          <a:xfrm rot="696037">
            <a:off x="6905225" y="3259307"/>
            <a:ext cx="2038013" cy="14257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457" t="20794" r="25211" b="12748"/>
          <a:stretch/>
        </p:blipFill>
        <p:spPr bwMode="auto">
          <a:xfrm>
            <a:off x="4932040" y="4725144"/>
            <a:ext cx="2542770" cy="17170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descr="http://images.sweetauthoring.com/product/35394.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7133" b="28397"/>
          <a:stretch/>
        </p:blipFill>
        <p:spPr bwMode="auto">
          <a:xfrm rot="20860826">
            <a:off x="4976755" y="1888106"/>
            <a:ext cx="1052497" cy="31203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images.sweetauthoring.com/product/35394.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7133" b="28397"/>
          <a:stretch/>
        </p:blipFill>
        <p:spPr bwMode="auto">
          <a:xfrm rot="20860826">
            <a:off x="5473896" y="2061310"/>
            <a:ext cx="1052497" cy="3120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images.sweetauthoring.com/product/35394.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7133" b="28397"/>
          <a:stretch/>
        </p:blipFill>
        <p:spPr bwMode="auto">
          <a:xfrm rot="20860826">
            <a:off x="4645629" y="2306674"/>
            <a:ext cx="1052497" cy="312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images.sweetauthoring.com/product/35394.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7133" b="28397"/>
          <a:stretch/>
        </p:blipFill>
        <p:spPr bwMode="auto">
          <a:xfrm rot="20860826">
            <a:off x="5173033" y="2514589"/>
            <a:ext cx="1052497" cy="3120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images.sweetauthoring.com/product/35394.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7133" b="28397"/>
          <a:stretch/>
        </p:blipFill>
        <p:spPr bwMode="auto">
          <a:xfrm rot="20860826">
            <a:off x="6166466" y="2197123"/>
            <a:ext cx="1052497" cy="3120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images.sweetauthoring.com/product/35394.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7133" b="28397"/>
          <a:stretch/>
        </p:blipFill>
        <p:spPr bwMode="auto">
          <a:xfrm rot="1164564">
            <a:off x="7582099" y="1796606"/>
            <a:ext cx="1052497" cy="3120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images.sweetauthoring.com/product/35394.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7133" b="28397"/>
          <a:stretch/>
        </p:blipFill>
        <p:spPr bwMode="auto">
          <a:xfrm rot="2040591">
            <a:off x="7589367" y="2399941"/>
            <a:ext cx="1052497" cy="31203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images.sweetauthoring.com/product/35394.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7133" b="28397"/>
          <a:stretch/>
        </p:blipFill>
        <p:spPr bwMode="auto">
          <a:xfrm rot="2040591">
            <a:off x="8054546" y="2375866"/>
            <a:ext cx="1052497" cy="312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43204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25014" t="38136" r="44969" b="8564"/>
          <a:stretch/>
        </p:blipFill>
        <p:spPr bwMode="auto">
          <a:xfrm>
            <a:off x="162371" y="116632"/>
            <a:ext cx="3905573" cy="38990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27725" t="20074" r="34158" b="22723"/>
          <a:stretch/>
        </p:blipFill>
        <p:spPr bwMode="auto">
          <a:xfrm>
            <a:off x="4316812" y="108554"/>
            <a:ext cx="4716041" cy="3979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56432" t="40625" r="13789" b="39460"/>
          <a:stretch/>
        </p:blipFill>
        <p:spPr bwMode="auto">
          <a:xfrm>
            <a:off x="162371" y="4303898"/>
            <a:ext cx="6319851" cy="2376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529407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297" t="14195" r="18525" b="8299"/>
          <a:stretch/>
        </p:blipFill>
        <p:spPr bwMode="auto">
          <a:xfrm rot="21192081">
            <a:off x="153830" y="188640"/>
            <a:ext cx="8836341" cy="64807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8593753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496" t="12954" r="33533" b="7496"/>
          <a:stretch/>
        </p:blipFill>
        <p:spPr bwMode="auto">
          <a:xfrm>
            <a:off x="4457194" y="152636"/>
            <a:ext cx="4537483" cy="6552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82047" y="634160"/>
            <a:ext cx="4273929" cy="6186309"/>
          </a:xfrm>
          <a:prstGeom prst="rect">
            <a:avLst/>
          </a:prstGeom>
        </p:spPr>
        <p:txBody>
          <a:bodyPr wrap="square">
            <a:spAutoFit/>
          </a:bodyPr>
          <a:lstStyle/>
          <a:p>
            <a:r>
              <a:rPr lang="en-GB" sz="1400" b="1" dirty="0"/>
              <a:t>‘What’s the question?’ </a:t>
            </a:r>
            <a:endParaRPr lang="en-GB" sz="1400" dirty="0"/>
          </a:p>
          <a:p>
            <a:r>
              <a:rPr lang="en-GB" sz="1400" dirty="0"/>
              <a:t>If this is the answer, what could the question have been?</a:t>
            </a:r>
          </a:p>
          <a:p>
            <a:r>
              <a:rPr lang="en-GB" sz="1400" b="1" dirty="0"/>
              <a:t>‘What’s wrong with this?’ </a:t>
            </a:r>
            <a:endParaRPr lang="en-GB" sz="1400" dirty="0"/>
          </a:p>
          <a:p>
            <a:r>
              <a:rPr lang="en-GB" sz="1400" dirty="0"/>
              <a:t>Can you explain what is wrong with the example below and correct the error? 	</a:t>
            </a:r>
          </a:p>
          <a:p>
            <a:r>
              <a:rPr lang="en-GB" sz="1400" b="1" dirty="0"/>
              <a:t>‘Draw it’ </a:t>
            </a:r>
            <a:endParaRPr lang="en-GB" sz="1400" dirty="0"/>
          </a:p>
          <a:p>
            <a:r>
              <a:rPr lang="en-GB" sz="1400" dirty="0"/>
              <a:t>Draw a picture to explain or demonstrate what you have worked out 	</a:t>
            </a:r>
          </a:p>
          <a:p>
            <a:r>
              <a:rPr lang="en-GB" sz="1400" b="1" dirty="0"/>
              <a:t>‘Reason it’ </a:t>
            </a:r>
            <a:endParaRPr lang="en-GB" sz="1400" dirty="0"/>
          </a:p>
          <a:p>
            <a:r>
              <a:rPr lang="en-GB" sz="1400" dirty="0"/>
              <a:t>Explain to your partner how you know. Remember to use the star words! 	</a:t>
            </a:r>
          </a:p>
          <a:p>
            <a:r>
              <a:rPr lang="en-GB" sz="1400" b="1" dirty="0"/>
              <a:t>‘Prove it!’ </a:t>
            </a:r>
            <a:endParaRPr lang="en-GB" sz="1400" dirty="0"/>
          </a:p>
          <a:p>
            <a:r>
              <a:rPr lang="en-GB" sz="1400" dirty="0"/>
              <a:t>Convince me that you are right. 	</a:t>
            </a:r>
          </a:p>
          <a:p>
            <a:r>
              <a:rPr lang="en-GB" sz="1400" b="1" dirty="0"/>
              <a:t>‘Empty box question’ </a:t>
            </a:r>
            <a:endParaRPr lang="en-GB" sz="1400" dirty="0"/>
          </a:p>
          <a:p>
            <a:r>
              <a:rPr lang="en-GB" sz="1400" dirty="0"/>
              <a:t>What goes in the empty box(</a:t>
            </a:r>
            <a:r>
              <a:rPr lang="en-GB" sz="1400" dirty="0" err="1"/>
              <a:t>es</a:t>
            </a:r>
            <a:r>
              <a:rPr lang="en-GB" sz="1400" dirty="0"/>
              <a:t>)? 	</a:t>
            </a:r>
          </a:p>
          <a:p>
            <a:r>
              <a:rPr lang="en-GB" sz="1400" b="1" dirty="0"/>
              <a:t>‘Find a pattern’ </a:t>
            </a:r>
            <a:endParaRPr lang="en-GB" sz="1400" dirty="0"/>
          </a:p>
          <a:p>
            <a:r>
              <a:rPr lang="en-GB" sz="1400" dirty="0"/>
              <a:t>Can you see a pattern (in the numbers)? </a:t>
            </a:r>
          </a:p>
          <a:p>
            <a:r>
              <a:rPr lang="en-GB" sz="1400" dirty="0"/>
              <a:t>Can you see a pattern in the answers? 	</a:t>
            </a:r>
          </a:p>
          <a:p>
            <a:r>
              <a:rPr lang="en-GB" sz="1400" b="1" dirty="0"/>
              <a:t>‘Before and after’ </a:t>
            </a:r>
            <a:endParaRPr lang="en-GB" sz="1400" dirty="0"/>
          </a:p>
          <a:p>
            <a:r>
              <a:rPr lang="en-GB" sz="1400" dirty="0"/>
              <a:t>What came before? What comes next? </a:t>
            </a:r>
          </a:p>
          <a:p>
            <a:r>
              <a:rPr lang="en-GB" sz="1400" dirty="0"/>
              <a:t>Explain how you know 	</a:t>
            </a:r>
          </a:p>
          <a:p>
            <a:r>
              <a:rPr lang="en-GB" sz="1400" b="1" dirty="0"/>
              <a:t>‘Tell a story’ </a:t>
            </a:r>
            <a:endParaRPr lang="en-GB" sz="1400" dirty="0"/>
          </a:p>
          <a:p>
            <a:r>
              <a:rPr lang="en-GB" sz="1400" dirty="0"/>
              <a:t>Make up a real-life story using your equation/numbers or shapes. 	</a:t>
            </a:r>
          </a:p>
          <a:p>
            <a:r>
              <a:rPr lang="en-GB" sz="1400" b="1" dirty="0"/>
              <a:t>‘Odd one out’ </a:t>
            </a:r>
            <a:endParaRPr lang="en-GB" sz="1400" dirty="0"/>
          </a:p>
          <a:p>
            <a:r>
              <a:rPr lang="en-GB" sz="1400" dirty="0"/>
              <a:t>Find an odd one out and explain why it doesn’t fit. </a:t>
            </a:r>
          </a:p>
          <a:p>
            <a:r>
              <a:rPr lang="en-GB" sz="1400" dirty="0"/>
              <a:t>Could another one be the odd one out? Why?</a:t>
            </a:r>
            <a:r>
              <a:rPr lang="en-GB" dirty="0"/>
              <a:t>	</a:t>
            </a:r>
          </a:p>
        </p:txBody>
      </p:sp>
      <p:sp>
        <p:nvSpPr>
          <p:cNvPr id="4" name="Rectangle 3"/>
          <p:cNvSpPr/>
          <p:nvPr/>
        </p:nvSpPr>
        <p:spPr>
          <a:xfrm>
            <a:off x="35496" y="-27384"/>
            <a:ext cx="5760640" cy="646331"/>
          </a:xfrm>
          <a:prstGeom prst="rect">
            <a:avLst/>
          </a:prstGeom>
        </p:spPr>
        <p:txBody>
          <a:bodyPr wrap="square">
            <a:spAutoFit/>
          </a:bodyPr>
          <a:lstStyle/>
          <a:p>
            <a:r>
              <a:rPr lang="en-GB" sz="3600" b="1" dirty="0">
                <a:ln>
                  <a:solidFill>
                    <a:schemeClr val="bg1"/>
                  </a:solidFill>
                </a:ln>
                <a:effectLst>
                  <a:outerShdw blurRad="38100" dist="38100" dir="2700000" algn="tl">
                    <a:srgbClr val="000000">
                      <a:alpha val="43137"/>
                    </a:srgbClr>
                  </a:outerShdw>
                </a:effectLst>
                <a:latin typeface="Century Gothic" panose="020B0502020202020204" pitchFamily="34" charset="0"/>
              </a:rPr>
              <a:t>Next Steps for Depth</a:t>
            </a:r>
          </a:p>
        </p:txBody>
      </p:sp>
    </p:spTree>
    <p:extLst>
      <p:ext uri="{BB962C8B-B14F-4D97-AF65-F5344CB8AC3E}">
        <p14:creationId xmlns:p14="http://schemas.microsoft.com/office/powerpoint/2010/main" val="283053528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down)">
                                      <p:cBhvr>
                                        <p:cTn id="7" dur="580">
                                          <p:stCondLst>
                                            <p:cond delay="0"/>
                                          </p:stCondLst>
                                        </p:cTn>
                                        <p:tgtEl>
                                          <p:spTgt spid="8194"/>
                                        </p:tgtEl>
                                      </p:cBhvr>
                                    </p:animEffect>
                                    <p:anim calcmode="lin" valueType="num">
                                      <p:cBhvr>
                                        <p:cTn id="8" dur="1822" tmFilter="0,0; 0.14,0.36; 0.43,0.73; 0.71,0.91; 1.0,1.0">
                                          <p:stCondLst>
                                            <p:cond delay="0"/>
                                          </p:stCondLst>
                                        </p:cTn>
                                        <p:tgtEl>
                                          <p:spTgt spid="819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19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19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19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194"/>
                                        </p:tgtEl>
                                        <p:attrNameLst>
                                          <p:attrName>ppt_y</p:attrName>
                                        </p:attrNameLst>
                                      </p:cBhvr>
                                      <p:tavLst>
                                        <p:tav tm="0" fmla="#ppt_y-sin(pi*$)/81">
                                          <p:val>
                                            <p:fltVal val="0"/>
                                          </p:val>
                                        </p:tav>
                                        <p:tav tm="100000">
                                          <p:val>
                                            <p:fltVal val="1"/>
                                          </p:val>
                                        </p:tav>
                                      </p:tavLst>
                                    </p:anim>
                                    <p:animScale>
                                      <p:cBhvr>
                                        <p:cTn id="13" dur="26">
                                          <p:stCondLst>
                                            <p:cond delay="650"/>
                                          </p:stCondLst>
                                        </p:cTn>
                                        <p:tgtEl>
                                          <p:spTgt spid="8194"/>
                                        </p:tgtEl>
                                      </p:cBhvr>
                                      <p:to x="100000" y="60000"/>
                                    </p:animScale>
                                    <p:animScale>
                                      <p:cBhvr>
                                        <p:cTn id="14" dur="166" decel="50000">
                                          <p:stCondLst>
                                            <p:cond delay="676"/>
                                          </p:stCondLst>
                                        </p:cTn>
                                        <p:tgtEl>
                                          <p:spTgt spid="8194"/>
                                        </p:tgtEl>
                                      </p:cBhvr>
                                      <p:to x="100000" y="100000"/>
                                    </p:animScale>
                                    <p:animScale>
                                      <p:cBhvr>
                                        <p:cTn id="15" dur="26">
                                          <p:stCondLst>
                                            <p:cond delay="1312"/>
                                          </p:stCondLst>
                                        </p:cTn>
                                        <p:tgtEl>
                                          <p:spTgt spid="8194"/>
                                        </p:tgtEl>
                                      </p:cBhvr>
                                      <p:to x="100000" y="80000"/>
                                    </p:animScale>
                                    <p:animScale>
                                      <p:cBhvr>
                                        <p:cTn id="16" dur="166" decel="50000">
                                          <p:stCondLst>
                                            <p:cond delay="1338"/>
                                          </p:stCondLst>
                                        </p:cTn>
                                        <p:tgtEl>
                                          <p:spTgt spid="8194"/>
                                        </p:tgtEl>
                                      </p:cBhvr>
                                      <p:to x="100000" y="100000"/>
                                    </p:animScale>
                                    <p:animScale>
                                      <p:cBhvr>
                                        <p:cTn id="17" dur="26">
                                          <p:stCondLst>
                                            <p:cond delay="1642"/>
                                          </p:stCondLst>
                                        </p:cTn>
                                        <p:tgtEl>
                                          <p:spTgt spid="8194"/>
                                        </p:tgtEl>
                                      </p:cBhvr>
                                      <p:to x="100000" y="90000"/>
                                    </p:animScale>
                                    <p:animScale>
                                      <p:cBhvr>
                                        <p:cTn id="18" dur="166" decel="50000">
                                          <p:stCondLst>
                                            <p:cond delay="1668"/>
                                          </p:stCondLst>
                                        </p:cTn>
                                        <p:tgtEl>
                                          <p:spTgt spid="8194"/>
                                        </p:tgtEl>
                                      </p:cBhvr>
                                      <p:to x="100000" y="100000"/>
                                    </p:animScale>
                                    <p:animScale>
                                      <p:cBhvr>
                                        <p:cTn id="19" dur="26">
                                          <p:stCondLst>
                                            <p:cond delay="1808"/>
                                          </p:stCondLst>
                                        </p:cTn>
                                        <p:tgtEl>
                                          <p:spTgt spid="8194"/>
                                        </p:tgtEl>
                                      </p:cBhvr>
                                      <p:to x="100000" y="95000"/>
                                    </p:animScale>
                                    <p:animScale>
                                      <p:cBhvr>
                                        <p:cTn id="20" dur="166" decel="50000">
                                          <p:stCondLst>
                                            <p:cond delay="1834"/>
                                          </p:stCondLst>
                                        </p:cTn>
                                        <p:tgtEl>
                                          <p:spTgt spid="819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14202"/>
          </a:xfrm>
        </p:spPr>
        <p:txBody>
          <a:bodyPr>
            <a:normAutofit fontScale="90000"/>
          </a:bodyPr>
          <a:lstStyle/>
          <a:p>
            <a:r>
              <a:rPr lang="en-GB" sz="6000" b="1" dirty="0">
                <a:effectLst>
                  <a:outerShdw blurRad="38100" dist="38100" dir="2700000" algn="tl">
                    <a:srgbClr val="000000">
                      <a:alpha val="43137"/>
                    </a:srgbClr>
                  </a:outerShdw>
                </a:effectLst>
                <a:latin typeface="Century Gothic" panose="020B0502020202020204" pitchFamily="34" charset="0"/>
              </a:rPr>
              <a:t>Now it’s </a:t>
            </a:r>
            <a:br>
              <a:rPr lang="en-GB" sz="6000" b="1" dirty="0">
                <a:effectLst>
                  <a:outerShdw blurRad="38100" dist="38100" dir="2700000" algn="tl">
                    <a:srgbClr val="000000">
                      <a:alpha val="43137"/>
                    </a:srgbClr>
                  </a:outerShdw>
                </a:effectLst>
                <a:latin typeface="Century Gothic" panose="020B0502020202020204" pitchFamily="34" charset="0"/>
              </a:rPr>
            </a:br>
            <a:r>
              <a:rPr lang="en-GB" sz="6000" b="1" dirty="0">
                <a:effectLst>
                  <a:outerShdw blurRad="38100" dist="38100" dir="2700000" algn="tl">
                    <a:srgbClr val="000000">
                      <a:alpha val="43137"/>
                    </a:srgbClr>
                  </a:outerShdw>
                </a:effectLst>
                <a:latin typeface="Century Gothic" panose="020B0502020202020204" pitchFamily="34" charset="0"/>
              </a:rPr>
              <a:t>your turn…</a:t>
            </a:r>
          </a:p>
        </p:txBody>
      </p:sp>
      <p:sp>
        <p:nvSpPr>
          <p:cNvPr id="3" name="Content Placeholder 2"/>
          <p:cNvSpPr>
            <a:spLocks noGrp="1"/>
          </p:cNvSpPr>
          <p:nvPr>
            <p:ph idx="1"/>
          </p:nvPr>
        </p:nvSpPr>
        <p:spPr>
          <a:xfrm>
            <a:off x="156919" y="2177231"/>
            <a:ext cx="8856983" cy="4542362"/>
          </a:xfrm>
          <a:solidFill>
            <a:srgbClr val="FFFF00"/>
          </a:solidFill>
          <a:ln w="57150">
            <a:solidFill>
              <a:srgbClr val="0070C0"/>
            </a:solidFill>
          </a:ln>
        </p:spPr>
        <p:txBody>
          <a:bodyPr anchor="ctr">
            <a:normAutofit/>
          </a:bodyPr>
          <a:lstStyle/>
          <a:p>
            <a:pPr marL="0" indent="0">
              <a:buNone/>
            </a:pPr>
            <a:r>
              <a:rPr lang="en-GB" sz="2400" dirty="0">
                <a:latin typeface="Century Gothic" panose="020B0502020202020204" pitchFamily="34" charset="0"/>
              </a:rPr>
              <a:t>National Curriculum Programme of Study Statement</a:t>
            </a:r>
          </a:p>
          <a:p>
            <a:pPr marL="0" indent="0">
              <a:buNone/>
            </a:pPr>
            <a:r>
              <a:rPr lang="en-GB" dirty="0">
                <a:latin typeface="Century Gothic" panose="020B0502020202020204" pitchFamily="34" charset="0"/>
              </a:rPr>
              <a:t>Pupils should be taught to:</a:t>
            </a:r>
          </a:p>
          <a:p>
            <a:pPr marL="0" indent="0">
              <a:buNone/>
            </a:pPr>
            <a:r>
              <a:rPr lang="en-GB" sz="3600" b="1" dirty="0">
                <a:ln>
                  <a:solidFill>
                    <a:sysClr val="windowText" lastClr="000000"/>
                  </a:solidFill>
                </a:ln>
                <a:solidFill>
                  <a:srgbClr val="0070C0"/>
                </a:solidFill>
                <a:latin typeface="Century Gothic" panose="020B0502020202020204" pitchFamily="34" charset="0"/>
              </a:rPr>
              <a:t>solve one-step problems involving multiplication and division, by calculating the answer using concrete objects, pictorial representations and arrays with the support of the teacher.</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89238" l="0" r="97949"/>
                    </a14:imgEffect>
                  </a14:imgLayer>
                </a14:imgProps>
              </a:ext>
            </a:extLst>
          </a:blip>
          <a:stretch>
            <a:fillRect/>
          </a:stretch>
        </p:blipFill>
        <p:spPr>
          <a:xfrm>
            <a:off x="179512" y="86247"/>
            <a:ext cx="1944216" cy="2223385"/>
          </a:xfrm>
          <a:prstGeom prst="rect">
            <a:avLst/>
          </a:prstGeom>
        </p:spPr>
      </p:pic>
    </p:spTree>
    <p:extLst>
      <p:ext uri="{BB962C8B-B14F-4D97-AF65-F5344CB8AC3E}">
        <p14:creationId xmlns:p14="http://schemas.microsoft.com/office/powerpoint/2010/main" val="293273500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428728"/>
            <a:ext cx="8229600" cy="1143000"/>
          </a:xfrm>
        </p:spPr>
        <p:txBody>
          <a:bodyPr>
            <a:noAutofit/>
          </a:bodyPr>
          <a:lstStyle/>
          <a:p>
            <a:r>
              <a:rPr lang="en-US" sz="4800" b="1" dirty="0">
                <a:latin typeface="Century Gothic" panose="020B0502020202020204" pitchFamily="34" charset="0"/>
              </a:rPr>
              <a:t>Why was Mathematics Mastery developed?</a:t>
            </a:r>
            <a:endParaRPr lang="en-GB" sz="4800" b="1" dirty="0">
              <a:latin typeface="Century Gothic" panose="020B0502020202020204" pitchFamily="34" charset="0"/>
            </a:endParaRPr>
          </a:p>
        </p:txBody>
      </p:sp>
      <p:sp>
        <p:nvSpPr>
          <p:cNvPr id="3" name="Content Placeholder 2"/>
          <p:cNvSpPr>
            <a:spLocks noGrp="1"/>
          </p:cNvSpPr>
          <p:nvPr>
            <p:ph idx="1"/>
          </p:nvPr>
        </p:nvSpPr>
        <p:spPr>
          <a:xfrm>
            <a:off x="323528" y="2996952"/>
            <a:ext cx="8229600" cy="4525963"/>
          </a:xfrm>
        </p:spPr>
        <p:txBody>
          <a:bodyPr>
            <a:normAutofit/>
          </a:bodyPr>
          <a:lstStyle/>
          <a:p>
            <a:r>
              <a:rPr lang="en-GB" sz="3600" dirty="0">
                <a:latin typeface="Century Gothic" panose="020B0502020202020204" pitchFamily="34" charset="0"/>
              </a:rPr>
              <a:t>Success in mathematics for every child</a:t>
            </a:r>
          </a:p>
          <a:p>
            <a:r>
              <a:rPr lang="en-US" sz="3600" dirty="0">
                <a:latin typeface="Century Gothic" panose="020B0502020202020204" pitchFamily="34" charset="0"/>
              </a:rPr>
              <a:t>Close the attainment gap</a:t>
            </a:r>
          </a:p>
          <a:p>
            <a:endParaRPr lang="en-US" dirty="0"/>
          </a:p>
          <a:p>
            <a:pPr>
              <a:buNone/>
            </a:pPr>
            <a:endParaRPr lang="en-GB" dirty="0"/>
          </a:p>
          <a:p>
            <a:pPr>
              <a:buNone/>
            </a:pPr>
            <a:endParaRPr lang="en-GB" dirty="0"/>
          </a:p>
          <a:p>
            <a:pPr lvl="1">
              <a:buNone/>
            </a:pPr>
            <a:endParaRPr lang="en-US" dirty="0"/>
          </a:p>
        </p:txBody>
      </p:sp>
      <p:sp>
        <p:nvSpPr>
          <p:cNvPr id="5" name="Title 1"/>
          <p:cNvSpPr txBox="1">
            <a:spLocks/>
          </p:cNvSpPr>
          <p:nvPr/>
        </p:nvSpPr>
        <p:spPr>
          <a:xfrm>
            <a:off x="179512" y="99963"/>
            <a:ext cx="6480720" cy="1143000"/>
          </a:xfrm>
          <a:prstGeom prst="rect">
            <a:avLst/>
          </a:prstGeom>
        </p:spPr>
        <p:txBody>
          <a:bodyPr vert="horz" lIns="91440" tIns="45720" rIns="91440" bIns="45720" rtlCol="0" anchor="ctr">
            <a:normAutofit fontScale="675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GB" sz="6500" b="1" i="0" u="none" strike="noStrike" kern="1200" cap="none" spc="0" normalizeH="0" baseline="0" noProof="0" dirty="0">
                <a:ln>
                  <a:solidFill>
                    <a:sysClr val="windowText" lastClr="000000"/>
                  </a:solidFill>
                </a:ln>
                <a:solidFill>
                  <a:srgbClr val="CC0000"/>
                </a:solidFill>
                <a:effectLst/>
                <a:uLnTx/>
                <a:uFillTx/>
                <a:latin typeface="Century Gothic" panose="020B0502020202020204" pitchFamily="34" charset="0"/>
                <a:ea typeface="+mj-ea"/>
                <a:cs typeface="+mj-cs"/>
              </a:rPr>
              <a:t>Mathematics Mastery</a:t>
            </a:r>
            <a:r>
              <a:rPr kumimoji="0" lang="en-GB" sz="4400" b="0" i="0" u="none" strike="noStrike" kern="1200" cap="none" spc="0" normalizeH="0" baseline="0" noProof="0" dirty="0">
                <a:ln>
                  <a:noFill/>
                </a:ln>
                <a:solidFill>
                  <a:srgbClr val="CC0000"/>
                </a:solidFill>
                <a:effectLst/>
                <a:uLnTx/>
                <a:uFillTx/>
                <a:latin typeface="+mj-lt"/>
                <a:ea typeface="+mj-ea"/>
                <a:cs typeface="+mj-cs"/>
              </a:rPr>
              <a:t/>
            </a:r>
            <a:br>
              <a:rPr kumimoji="0" lang="en-GB" sz="4400" b="0" i="0" u="none" strike="noStrike" kern="1200" cap="none" spc="0" normalizeH="0" baseline="0" noProof="0" dirty="0">
                <a:ln>
                  <a:noFill/>
                </a:ln>
                <a:solidFill>
                  <a:srgbClr val="CC0000"/>
                </a:solidFill>
                <a:effectLst/>
                <a:uLnTx/>
                <a:uFillTx/>
                <a:latin typeface="+mj-lt"/>
                <a:ea typeface="+mj-ea"/>
                <a:cs typeface="+mj-cs"/>
              </a:rPr>
            </a:br>
            <a:endParaRPr kumimoji="0" lang="en-GB" sz="4400" b="0" i="0" u="none" strike="noStrike" kern="1200" cap="none" spc="0" normalizeH="0" baseline="0" noProof="0" dirty="0">
              <a:ln>
                <a:noFill/>
              </a:ln>
              <a:solidFill>
                <a:srgbClr val="CC0000"/>
              </a:solidFill>
              <a:effectLst/>
              <a:uLnTx/>
              <a:uFillTx/>
              <a:latin typeface="+mj-lt"/>
              <a:ea typeface="+mj-ea"/>
              <a:cs typeface="+mj-cs"/>
            </a:endParaRPr>
          </a:p>
        </p:txBody>
      </p:sp>
      <p:pic>
        <p:nvPicPr>
          <p:cNvPr id="6" name="Picture 2"/>
          <p:cNvPicPr>
            <a:picLocks noChangeAspect="1" noChangeArrowheads="1"/>
          </p:cNvPicPr>
          <p:nvPr/>
        </p:nvPicPr>
        <p:blipFill>
          <a:blip r:embed="rId3" cstate="print"/>
          <a:srcRect/>
          <a:stretch>
            <a:fillRect/>
          </a:stretch>
        </p:blipFill>
        <p:spPr bwMode="auto">
          <a:xfrm>
            <a:off x="6804248" y="116632"/>
            <a:ext cx="2204291" cy="1000132"/>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3"/>
          <a:srcRect l="11812" t="15962" r="27965" b="7841"/>
          <a:stretch/>
        </p:blipFill>
        <p:spPr>
          <a:xfrm>
            <a:off x="120186" y="260648"/>
            <a:ext cx="8903629" cy="6336704"/>
          </a:xfrm>
          <a:prstGeom prst="rect">
            <a:avLst/>
          </a:prstGeom>
          <a:ln w="57150">
            <a:solidFill>
              <a:schemeClr val="tx1"/>
            </a:solidFill>
          </a:ln>
        </p:spPr>
      </p:pic>
    </p:spTree>
    <p:extLst>
      <p:ext uri="{BB962C8B-B14F-4D97-AF65-F5344CB8AC3E}">
        <p14:creationId xmlns:p14="http://schemas.microsoft.com/office/powerpoint/2010/main" val="97110598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392"/>
            <a:ext cx="8229600" cy="1143000"/>
          </a:xfrm>
        </p:spPr>
        <p:txBody>
          <a:bodyPr>
            <a:normAutofit/>
          </a:bodyPr>
          <a:lstStyle/>
          <a:p>
            <a:r>
              <a:rPr lang="en-GB" sz="6600" b="1" dirty="0">
                <a:effectLst>
                  <a:outerShdw blurRad="38100" dist="38100" dir="2700000" algn="tl">
                    <a:srgbClr val="000000">
                      <a:alpha val="43137"/>
                    </a:srgbClr>
                  </a:outerShdw>
                </a:effectLst>
              </a:rPr>
              <a:t>STAR WORDS</a:t>
            </a:r>
          </a:p>
        </p:txBody>
      </p:sp>
      <p:sp>
        <p:nvSpPr>
          <p:cNvPr id="3" name="Content Placeholder 2"/>
          <p:cNvSpPr>
            <a:spLocks noGrp="1"/>
          </p:cNvSpPr>
          <p:nvPr>
            <p:ph idx="1"/>
          </p:nvPr>
        </p:nvSpPr>
        <p:spPr>
          <a:xfrm>
            <a:off x="35496" y="2780928"/>
            <a:ext cx="3600400" cy="2409131"/>
          </a:xfrm>
        </p:spPr>
        <p:txBody>
          <a:bodyPr anchor="ctr">
            <a:noAutofit/>
          </a:bodyPr>
          <a:lstStyle/>
          <a:p>
            <a:pPr algn="ctr"/>
            <a:r>
              <a:rPr lang="en-GB" sz="2500" b="1" dirty="0">
                <a:latin typeface="Century Gothic" panose="020B0502020202020204" pitchFamily="34" charset="0"/>
              </a:rPr>
              <a:t>count in twos, threes, fives</a:t>
            </a:r>
          </a:p>
          <a:p>
            <a:pPr algn="ctr"/>
            <a:r>
              <a:rPr lang="en-GB" sz="2500" b="1" dirty="0">
                <a:latin typeface="Century Gothic" panose="020B0502020202020204" pitchFamily="34" charset="0"/>
              </a:rPr>
              <a:t>count in tens </a:t>
            </a:r>
          </a:p>
          <a:p>
            <a:pPr marL="0" indent="0" algn="ctr">
              <a:buNone/>
            </a:pPr>
            <a:r>
              <a:rPr lang="en-GB" sz="2000" b="1" dirty="0">
                <a:latin typeface="Century Gothic" panose="020B0502020202020204" pitchFamily="34" charset="0"/>
              </a:rPr>
              <a:t>(forwards from/</a:t>
            </a:r>
          </a:p>
          <a:p>
            <a:pPr marL="0" indent="0" algn="ctr">
              <a:buNone/>
            </a:pPr>
            <a:r>
              <a:rPr lang="en-GB" sz="2000" b="1" dirty="0">
                <a:latin typeface="Century Gothic" panose="020B0502020202020204" pitchFamily="34" charset="0"/>
              </a:rPr>
              <a:t>backwards from)</a:t>
            </a:r>
          </a:p>
          <a:p>
            <a:pPr algn="ctr"/>
            <a:r>
              <a:rPr lang="en-GB" sz="2500" b="1" dirty="0">
                <a:latin typeface="Century Gothic" panose="020B0502020202020204" pitchFamily="34" charset="0"/>
              </a:rPr>
              <a:t>how many times?</a:t>
            </a:r>
          </a:p>
          <a:p>
            <a:pPr algn="ctr"/>
            <a:r>
              <a:rPr lang="en-GB" sz="2500" b="1" dirty="0">
                <a:latin typeface="Century Gothic" panose="020B0502020202020204" pitchFamily="34" charset="0"/>
              </a:rPr>
              <a:t>lots of, groups of</a:t>
            </a:r>
          </a:p>
          <a:p>
            <a:pPr algn="ctr"/>
            <a:r>
              <a:rPr lang="en-GB" sz="2500" b="1" dirty="0">
                <a:latin typeface="Century Gothic" panose="020B0502020202020204" pitchFamily="34" charset="0"/>
              </a:rPr>
              <a:t>multiple of</a:t>
            </a:r>
          </a:p>
          <a:p>
            <a:pPr algn="ctr"/>
            <a:r>
              <a:rPr lang="en-GB" sz="2500" b="1" dirty="0">
                <a:latin typeface="Century Gothic" panose="020B0502020202020204" pitchFamily="34" charset="0"/>
              </a:rPr>
              <a:t>times</a:t>
            </a:r>
          </a:p>
          <a:p>
            <a:pPr algn="ctr"/>
            <a:r>
              <a:rPr lang="en-GB" sz="2500" b="1" dirty="0">
                <a:latin typeface="Century Gothic" panose="020B0502020202020204" pitchFamily="34" charset="0"/>
              </a:rPr>
              <a:t>multiply</a:t>
            </a:r>
          </a:p>
        </p:txBody>
      </p:sp>
      <p:sp>
        <p:nvSpPr>
          <p:cNvPr id="4" name="7-Point Star 3"/>
          <p:cNvSpPr/>
          <p:nvPr/>
        </p:nvSpPr>
        <p:spPr>
          <a:xfrm>
            <a:off x="1187624" y="107504"/>
            <a:ext cx="936104" cy="936104"/>
          </a:xfrm>
          <a:prstGeom prst="star7">
            <a:avLst>
              <a:gd name="adj" fmla="val 18532"/>
              <a:gd name="hf" fmla="val 102572"/>
              <a:gd name="vf" fmla="val 10521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7-Point Star 4"/>
          <p:cNvSpPr/>
          <p:nvPr/>
        </p:nvSpPr>
        <p:spPr>
          <a:xfrm>
            <a:off x="7020272" y="107504"/>
            <a:ext cx="936104" cy="936104"/>
          </a:xfrm>
          <a:prstGeom prst="star7">
            <a:avLst>
              <a:gd name="adj" fmla="val 18532"/>
              <a:gd name="hf" fmla="val 102572"/>
              <a:gd name="vf" fmla="val 105210"/>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5148064" y="2348880"/>
            <a:ext cx="3419872" cy="3939540"/>
          </a:xfrm>
          <a:prstGeom prst="rect">
            <a:avLst/>
          </a:prstGeom>
        </p:spPr>
        <p:txBody>
          <a:bodyPr wrap="square">
            <a:spAutoFit/>
          </a:bodyPr>
          <a:lstStyle/>
          <a:p>
            <a:pPr marL="342900" indent="-342900" algn="ctr">
              <a:buFont typeface="Arial" panose="020B0604020202020204" pitchFamily="34" charset="0"/>
              <a:buChar char="•"/>
            </a:pPr>
            <a:r>
              <a:rPr lang="en-GB" sz="2500" b="1" dirty="0">
                <a:latin typeface="Century Gothic" panose="020B0502020202020204" pitchFamily="34" charset="0"/>
              </a:rPr>
              <a:t>repeated addition</a:t>
            </a:r>
          </a:p>
          <a:p>
            <a:pPr marL="342900" indent="-342900" algn="ctr">
              <a:buFont typeface="Arial" panose="020B0604020202020204" pitchFamily="34" charset="0"/>
              <a:buChar char="•"/>
            </a:pPr>
            <a:r>
              <a:rPr lang="en-GB" sz="2500" b="1" dirty="0">
                <a:latin typeface="Century Gothic" panose="020B0502020202020204" pitchFamily="34" charset="0"/>
              </a:rPr>
              <a:t>array</a:t>
            </a:r>
          </a:p>
          <a:p>
            <a:pPr marL="342900" indent="-342900" algn="ctr">
              <a:buFont typeface="Arial" panose="020B0604020202020204" pitchFamily="34" charset="0"/>
              <a:buChar char="•"/>
            </a:pPr>
            <a:r>
              <a:rPr lang="en-GB" sz="2500" b="1" dirty="0">
                <a:latin typeface="Century Gothic" panose="020B0502020202020204" pitchFamily="34" charset="0"/>
              </a:rPr>
              <a:t>row</a:t>
            </a:r>
          </a:p>
          <a:p>
            <a:pPr marL="342900" indent="-342900" algn="ctr">
              <a:buFont typeface="Arial" panose="020B0604020202020204" pitchFamily="34" charset="0"/>
              <a:buChar char="•"/>
            </a:pPr>
            <a:r>
              <a:rPr lang="en-GB" sz="2500" b="1" dirty="0">
                <a:latin typeface="Century Gothic" panose="020B0502020202020204" pitchFamily="34" charset="0"/>
              </a:rPr>
              <a:t>column</a:t>
            </a:r>
          </a:p>
          <a:p>
            <a:pPr marL="342900" indent="-342900" algn="ctr">
              <a:buFont typeface="Arial" panose="020B0604020202020204" pitchFamily="34" charset="0"/>
              <a:buChar char="•"/>
            </a:pPr>
            <a:r>
              <a:rPr lang="en-GB" sz="2500" b="1" dirty="0">
                <a:latin typeface="Century Gothic" panose="020B0502020202020204" pitchFamily="34" charset="0"/>
              </a:rPr>
              <a:t>double </a:t>
            </a:r>
          </a:p>
          <a:p>
            <a:pPr marL="342900" indent="-342900" algn="ctr">
              <a:buFont typeface="Arial" panose="020B0604020202020204" pitchFamily="34" charset="0"/>
              <a:buChar char="•"/>
            </a:pPr>
            <a:r>
              <a:rPr lang="en-GB" sz="2500" b="1" dirty="0">
                <a:latin typeface="Century Gothic" panose="020B0502020202020204" pitchFamily="34" charset="0"/>
              </a:rPr>
              <a:t>halve</a:t>
            </a:r>
          </a:p>
          <a:p>
            <a:pPr marL="342900" indent="-342900" algn="ctr">
              <a:buFont typeface="Arial" panose="020B0604020202020204" pitchFamily="34" charset="0"/>
              <a:buChar char="•"/>
            </a:pPr>
            <a:r>
              <a:rPr lang="en-GB" sz="2500" b="1" dirty="0">
                <a:latin typeface="Century Gothic" panose="020B0502020202020204" pitchFamily="34" charset="0"/>
              </a:rPr>
              <a:t>share, </a:t>
            </a:r>
          </a:p>
          <a:p>
            <a:pPr marL="342900" indent="-342900" algn="ctr">
              <a:buFont typeface="Arial" panose="020B0604020202020204" pitchFamily="34" charset="0"/>
              <a:buChar char="•"/>
            </a:pPr>
            <a:r>
              <a:rPr lang="en-GB" sz="2500" b="1" dirty="0">
                <a:latin typeface="Century Gothic" panose="020B0502020202020204" pitchFamily="34" charset="0"/>
              </a:rPr>
              <a:t>share equally</a:t>
            </a:r>
          </a:p>
          <a:p>
            <a:pPr marL="342900" indent="-342900" algn="ctr">
              <a:buFont typeface="Arial" panose="020B0604020202020204" pitchFamily="34" charset="0"/>
              <a:buChar char="•"/>
            </a:pPr>
            <a:r>
              <a:rPr lang="en-GB" sz="2500" b="1" dirty="0">
                <a:latin typeface="Century Gothic" panose="020B0502020202020204" pitchFamily="34" charset="0"/>
              </a:rPr>
              <a:t>equal groups of</a:t>
            </a:r>
          </a:p>
          <a:p>
            <a:pPr marL="342900" indent="-342900" algn="ctr">
              <a:buFont typeface="Arial" panose="020B0604020202020204" pitchFamily="34" charset="0"/>
              <a:buChar char="•"/>
            </a:pPr>
            <a:r>
              <a:rPr lang="en-GB" sz="2500" b="1" dirty="0">
                <a:latin typeface="Century Gothic" panose="020B0502020202020204" pitchFamily="34" charset="0"/>
              </a:rPr>
              <a:t>divide </a:t>
            </a:r>
          </a:p>
        </p:txBody>
      </p:sp>
      <p:sp>
        <p:nvSpPr>
          <p:cNvPr id="7" name="Rectangle 6"/>
          <p:cNvSpPr/>
          <p:nvPr/>
        </p:nvSpPr>
        <p:spPr>
          <a:xfrm>
            <a:off x="432166" y="1057295"/>
            <a:ext cx="8249374"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entury Gothic" panose="020B0502020202020204" pitchFamily="34" charset="0"/>
              </a:rPr>
              <a:t>Can you use some of these in your discussion?</a:t>
            </a:r>
          </a:p>
        </p:txBody>
      </p:sp>
    </p:spTree>
    <p:extLst>
      <p:ext uri="{BB962C8B-B14F-4D97-AF65-F5344CB8AC3E}">
        <p14:creationId xmlns:p14="http://schemas.microsoft.com/office/powerpoint/2010/main" val="117206775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0452" r="13331"/>
          <a:stretch/>
        </p:blipFill>
        <p:spPr>
          <a:xfrm>
            <a:off x="188696" y="160064"/>
            <a:ext cx="4599432" cy="4525963"/>
          </a:xfrm>
          <a:ln w="38100">
            <a:solidFill>
              <a:schemeClr val="tx1"/>
            </a:solidFill>
          </a:ln>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4796"/>
          <a:stretch/>
        </p:blipFill>
        <p:spPr>
          <a:xfrm>
            <a:off x="4427983" y="3068960"/>
            <a:ext cx="4560525" cy="3592697"/>
          </a:xfrm>
          <a:prstGeom prst="rect">
            <a:avLst/>
          </a:prstGeom>
          <a:ln w="38100">
            <a:solidFill>
              <a:schemeClr val="tx1"/>
            </a:solidFill>
          </a:ln>
        </p:spPr>
      </p:pic>
      <p:sp>
        <p:nvSpPr>
          <p:cNvPr id="6" name="Title 1"/>
          <p:cNvSpPr txBox="1">
            <a:spLocks/>
          </p:cNvSpPr>
          <p:nvPr/>
        </p:nvSpPr>
        <p:spPr>
          <a:xfrm>
            <a:off x="4884052" y="188640"/>
            <a:ext cx="4104456" cy="2736304"/>
          </a:xfrm>
          <a:prstGeom prst="rect">
            <a:avLst/>
          </a:prstGeom>
        </p:spPr>
        <p:txBody>
          <a:bodyPr vert="horz" lIns="91440" tIns="45720" rIns="91440" bIns="45720" rtlCol="0" anchor="ctr">
            <a:normAutofit fontScale="3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8900" b="1" dirty="0">
                <a:ln>
                  <a:solidFill>
                    <a:sysClr val="windowText" lastClr="000000"/>
                  </a:solidFill>
                </a:ln>
                <a:solidFill>
                  <a:srgbClr val="FF0000"/>
                </a:solidFill>
                <a:effectLst>
                  <a:outerShdw blurRad="38100" dist="38100" dir="2700000" algn="tl">
                    <a:srgbClr val="000000">
                      <a:alpha val="43137"/>
                    </a:srgbClr>
                  </a:outerShdw>
                </a:effectLst>
                <a:latin typeface="Century Gothic" panose="020B0502020202020204" pitchFamily="34" charset="0"/>
              </a:rPr>
              <a:t>Maths </a:t>
            </a:r>
          </a:p>
          <a:p>
            <a:r>
              <a:rPr lang="en-GB" sz="8900" b="1" dirty="0">
                <a:ln>
                  <a:solidFill>
                    <a:sysClr val="windowText" lastClr="000000"/>
                  </a:solidFill>
                </a:ln>
                <a:solidFill>
                  <a:srgbClr val="FF0000"/>
                </a:solidFill>
                <a:effectLst>
                  <a:outerShdw blurRad="38100" dist="38100" dir="2700000" algn="tl">
                    <a:srgbClr val="000000">
                      <a:alpha val="43137"/>
                    </a:srgbClr>
                  </a:outerShdw>
                </a:effectLst>
                <a:latin typeface="Century Gothic" panose="020B0502020202020204" pitchFamily="34" charset="0"/>
              </a:rPr>
              <a:t>Meetings</a:t>
            </a:r>
          </a:p>
          <a:p>
            <a:endParaRPr lang="en-GB" sz="8900" b="1" dirty="0">
              <a:ln>
                <a:solidFill>
                  <a:sysClr val="windowText" lastClr="000000"/>
                </a:solidFill>
              </a:ln>
              <a:solidFill>
                <a:srgbClr val="FF0000"/>
              </a:solidFill>
              <a:effectLst>
                <a:outerShdw blurRad="38100" dist="38100" dir="2700000" algn="tl">
                  <a:srgbClr val="000000">
                    <a:alpha val="43137"/>
                  </a:srgbClr>
                </a:outerShdw>
              </a:effectLst>
              <a:latin typeface="Century Gothic" panose="020B0502020202020204" pitchFamily="34" charset="0"/>
            </a:endParaRPr>
          </a:p>
          <a:p>
            <a:r>
              <a:rPr lang="en-GB" b="1" dirty="0">
                <a:latin typeface="Century Gothic" panose="020B0502020202020204" pitchFamily="34" charset="0"/>
              </a:rPr>
              <a:t>Maths Meetings </a:t>
            </a:r>
            <a:r>
              <a:rPr lang="en-GB" dirty="0">
                <a:latin typeface="Century Gothic" panose="020B0502020202020204" pitchFamily="34" charset="0"/>
              </a:rPr>
              <a:t>are regular, 15 minutes ‘mini lessons’, which are used to consolidate key areas of mathematics in our classes. </a:t>
            </a:r>
          </a:p>
          <a:p>
            <a:r>
              <a:rPr lang="en-GB" dirty="0">
                <a:solidFill>
                  <a:schemeClr val="accent2">
                    <a:lumMod val="75000"/>
                  </a:schemeClr>
                </a:solidFill>
              </a:rPr>
              <a:t/>
            </a:r>
            <a:br>
              <a:rPr lang="en-GB" dirty="0">
                <a:solidFill>
                  <a:schemeClr val="accent2">
                    <a:lumMod val="75000"/>
                  </a:schemeClr>
                </a:solidFill>
              </a:rPr>
            </a:br>
            <a:endParaRPr lang="en-GB" dirty="0">
              <a:solidFill>
                <a:schemeClr val="accent2">
                  <a:lumMod val="75000"/>
                </a:schemeClr>
              </a:solidFill>
            </a:endParaRPr>
          </a:p>
        </p:txBody>
      </p:sp>
      <p:sp>
        <p:nvSpPr>
          <p:cNvPr id="7" name="Title 1"/>
          <p:cNvSpPr txBox="1">
            <a:spLocks/>
          </p:cNvSpPr>
          <p:nvPr/>
        </p:nvSpPr>
        <p:spPr>
          <a:xfrm>
            <a:off x="179512" y="3943000"/>
            <a:ext cx="4104456" cy="2736304"/>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a:solidFill>
                  <a:schemeClr val="accent2">
                    <a:lumMod val="75000"/>
                  </a:schemeClr>
                </a:solidFill>
              </a:rPr>
              <a:t/>
            </a:r>
            <a:br>
              <a:rPr lang="en-GB" dirty="0">
                <a:solidFill>
                  <a:schemeClr val="accent2">
                    <a:lumMod val="75000"/>
                  </a:schemeClr>
                </a:solidFill>
              </a:rPr>
            </a:br>
            <a:endParaRPr lang="en-GB" dirty="0">
              <a:solidFill>
                <a:schemeClr val="accent2">
                  <a:lumMod val="75000"/>
                </a:schemeClr>
              </a:solidFill>
            </a:endParaRPr>
          </a:p>
        </p:txBody>
      </p:sp>
      <p:sp>
        <p:nvSpPr>
          <p:cNvPr id="8" name="Rectangle 7"/>
          <p:cNvSpPr/>
          <p:nvPr/>
        </p:nvSpPr>
        <p:spPr>
          <a:xfrm>
            <a:off x="35497" y="4761726"/>
            <a:ext cx="4248472" cy="2031325"/>
          </a:xfrm>
          <a:prstGeom prst="rect">
            <a:avLst/>
          </a:prstGeom>
        </p:spPr>
        <p:txBody>
          <a:bodyPr wrap="square">
            <a:spAutoFit/>
          </a:bodyPr>
          <a:lstStyle/>
          <a:p>
            <a:r>
              <a:rPr lang="en-GB" sz="1400" b="1" dirty="0">
                <a:latin typeface="Century Gothic" panose="020B0502020202020204" pitchFamily="34" charset="0"/>
              </a:rPr>
              <a:t>Maths Meetings </a:t>
            </a:r>
            <a:r>
              <a:rPr lang="en-GB" sz="1400" dirty="0">
                <a:latin typeface="Century Gothic" panose="020B0502020202020204" pitchFamily="34" charset="0"/>
              </a:rPr>
              <a:t>provide an opportunity to teach and revise </a:t>
            </a:r>
            <a:r>
              <a:rPr lang="en-GB" sz="1400" b="1" i="1" dirty="0">
                <a:effectLst>
                  <a:outerShdw blurRad="38100" dist="38100" dir="2700000" algn="tl">
                    <a:srgbClr val="000000">
                      <a:alpha val="43137"/>
                    </a:srgbClr>
                  </a:outerShdw>
                </a:effectLst>
                <a:latin typeface="Century Gothic" panose="020B0502020202020204" pitchFamily="34" charset="0"/>
              </a:rPr>
              <a:t>'general knowledge maths' </a:t>
            </a:r>
            <a:r>
              <a:rPr lang="en-GB" sz="1400" dirty="0">
                <a:latin typeface="Century Gothic" panose="020B0502020202020204" pitchFamily="34" charset="0"/>
              </a:rPr>
              <a:t>which may not explicitly be covered during the maths lesson, and also allows the integration of maths into the surrounding environment. This means that pupils are practicing concepts and skills on a regular basis, meaning they are continually building on their mastery of these concepts.</a:t>
            </a:r>
          </a:p>
        </p:txBody>
      </p:sp>
      <p:sp>
        <p:nvSpPr>
          <p:cNvPr id="9" name="Rectangle 8"/>
          <p:cNvSpPr/>
          <p:nvPr/>
        </p:nvSpPr>
        <p:spPr>
          <a:xfrm rot="20685070">
            <a:off x="147552" y="848906"/>
            <a:ext cx="1843773" cy="707886"/>
          </a:xfrm>
          <a:prstGeom prst="rect">
            <a:avLst/>
          </a:prstGeom>
          <a:noFill/>
        </p:spPr>
        <p:txBody>
          <a:bodyPr wrap="none" lIns="91440" tIns="45720" rIns="91440" bIns="45720">
            <a:spAutoFit/>
          </a:bodyPr>
          <a:lstStyle/>
          <a:p>
            <a:pPr algn="ctr"/>
            <a:r>
              <a:rPr lang="en-US" sz="4000" b="1" cap="none" spc="300" dirty="0">
                <a:ln w="11430" cmpd="sng">
                  <a:solidFill>
                    <a:sysClr val="windowText" lastClr="000000"/>
                  </a:solidFill>
                  <a:prstDash val="solid"/>
                  <a:miter lim="800000"/>
                </a:ln>
                <a:solidFill>
                  <a:srgbClr val="FFFF00"/>
                </a:solidFill>
                <a:effectLst>
                  <a:glow rad="45500">
                    <a:schemeClr val="accent1">
                      <a:satMod val="220000"/>
                      <a:alpha val="35000"/>
                    </a:schemeClr>
                  </a:glow>
                  <a:outerShdw blurRad="38100" dist="38100" dir="2700000" algn="tl">
                    <a:srgbClr val="000000">
                      <a:alpha val="43137"/>
                    </a:srgbClr>
                  </a:outerShdw>
                </a:effectLst>
                <a:latin typeface="Century Gothic" panose="020B0502020202020204" pitchFamily="34" charset="0"/>
              </a:rPr>
              <a:t>Songs</a:t>
            </a:r>
          </a:p>
        </p:txBody>
      </p:sp>
      <p:sp>
        <p:nvSpPr>
          <p:cNvPr id="10" name="Rectangle 9"/>
          <p:cNvSpPr/>
          <p:nvPr/>
        </p:nvSpPr>
        <p:spPr>
          <a:xfrm rot="877897">
            <a:off x="6865326" y="2571000"/>
            <a:ext cx="2149948" cy="707886"/>
          </a:xfrm>
          <a:prstGeom prst="rect">
            <a:avLst/>
          </a:prstGeom>
          <a:noFill/>
        </p:spPr>
        <p:txBody>
          <a:bodyPr wrap="none" lIns="91440" tIns="45720" rIns="91440" bIns="45720">
            <a:spAutoFit/>
          </a:bodyPr>
          <a:lstStyle/>
          <a:p>
            <a:pPr algn="ctr"/>
            <a:r>
              <a:rPr lang="en-US" sz="4000" b="1" cap="none" spc="300" dirty="0">
                <a:ln w="11430" cmpd="sng">
                  <a:solidFill>
                    <a:sysClr val="windowText" lastClr="000000"/>
                  </a:solidFill>
                  <a:prstDash val="solid"/>
                  <a:miter lim="800000"/>
                </a:ln>
                <a:solidFill>
                  <a:srgbClr val="FFFF00"/>
                </a:solidFill>
                <a:effectLst>
                  <a:glow rad="45500">
                    <a:schemeClr val="accent1">
                      <a:satMod val="220000"/>
                      <a:alpha val="35000"/>
                    </a:schemeClr>
                  </a:glow>
                  <a:outerShdw blurRad="38100" dist="38100" dir="2700000" algn="tl">
                    <a:srgbClr val="000000">
                      <a:alpha val="43137"/>
                    </a:srgbClr>
                  </a:outerShdw>
                </a:effectLst>
                <a:latin typeface="Century Gothic" panose="020B0502020202020204" pitchFamily="34" charset="0"/>
              </a:rPr>
              <a:t>Chants</a:t>
            </a:r>
          </a:p>
        </p:txBody>
      </p:sp>
      <p:sp>
        <p:nvSpPr>
          <p:cNvPr id="11" name="Rectangle 10"/>
          <p:cNvSpPr/>
          <p:nvPr/>
        </p:nvSpPr>
        <p:spPr>
          <a:xfrm rot="20685070">
            <a:off x="3792250" y="2715017"/>
            <a:ext cx="2183611" cy="707886"/>
          </a:xfrm>
          <a:prstGeom prst="rect">
            <a:avLst/>
          </a:prstGeom>
          <a:noFill/>
        </p:spPr>
        <p:txBody>
          <a:bodyPr wrap="none" lIns="91440" tIns="45720" rIns="91440" bIns="45720">
            <a:spAutoFit/>
          </a:bodyPr>
          <a:lstStyle/>
          <a:p>
            <a:pPr algn="ctr"/>
            <a:r>
              <a:rPr lang="en-US" sz="4000" b="1" cap="none" spc="300" dirty="0">
                <a:ln w="11430" cmpd="sng">
                  <a:solidFill>
                    <a:sysClr val="windowText" lastClr="000000"/>
                  </a:solidFill>
                  <a:prstDash val="solid"/>
                  <a:miter lim="800000"/>
                </a:ln>
                <a:solidFill>
                  <a:srgbClr val="FFFF00"/>
                </a:solidFill>
                <a:effectLst>
                  <a:glow rad="45500">
                    <a:schemeClr val="accent1">
                      <a:satMod val="220000"/>
                      <a:alpha val="35000"/>
                    </a:schemeClr>
                  </a:glow>
                  <a:outerShdw blurRad="38100" dist="38100" dir="2700000" algn="tl">
                    <a:srgbClr val="000000">
                      <a:alpha val="43137"/>
                    </a:srgbClr>
                  </a:outerShdw>
                </a:effectLst>
                <a:latin typeface="Century Gothic" panose="020B0502020202020204" pitchFamily="34" charset="0"/>
              </a:rPr>
              <a:t>Games</a:t>
            </a:r>
          </a:p>
        </p:txBody>
      </p:sp>
      <p:sp>
        <p:nvSpPr>
          <p:cNvPr id="12" name="Rectangle 11"/>
          <p:cNvSpPr/>
          <p:nvPr/>
        </p:nvSpPr>
        <p:spPr>
          <a:xfrm rot="873305">
            <a:off x="2811743" y="264957"/>
            <a:ext cx="3054041" cy="707886"/>
          </a:xfrm>
          <a:prstGeom prst="rect">
            <a:avLst/>
          </a:prstGeom>
          <a:noFill/>
        </p:spPr>
        <p:txBody>
          <a:bodyPr wrap="none" lIns="91440" tIns="45720" rIns="91440" bIns="45720">
            <a:spAutoFit/>
          </a:bodyPr>
          <a:lstStyle/>
          <a:p>
            <a:pPr algn="ctr"/>
            <a:r>
              <a:rPr lang="en-US" sz="4000" b="1" cap="none" spc="300" dirty="0">
                <a:ln w="11430" cmpd="sng">
                  <a:solidFill>
                    <a:sysClr val="windowText" lastClr="000000"/>
                  </a:solidFill>
                  <a:prstDash val="solid"/>
                  <a:miter lim="800000"/>
                </a:ln>
                <a:solidFill>
                  <a:srgbClr val="FFFF00"/>
                </a:solidFill>
                <a:effectLst>
                  <a:glow rad="45500">
                    <a:schemeClr val="accent1">
                      <a:satMod val="220000"/>
                      <a:alpha val="35000"/>
                    </a:schemeClr>
                  </a:glow>
                  <a:outerShdw blurRad="38100" dist="38100" dir="2700000" algn="tl">
                    <a:srgbClr val="000000">
                      <a:alpha val="43137"/>
                    </a:srgbClr>
                  </a:outerShdw>
                </a:effectLst>
                <a:latin typeface="Century Gothic" panose="020B0502020202020204" pitchFamily="34" charset="0"/>
              </a:rPr>
              <a:t>Repetition</a:t>
            </a:r>
          </a:p>
        </p:txBody>
      </p:sp>
    </p:spTree>
    <p:extLst>
      <p:ext uri="{BB962C8B-B14F-4D97-AF65-F5344CB8AC3E}">
        <p14:creationId xmlns:p14="http://schemas.microsoft.com/office/powerpoint/2010/main" val="212557357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4219" t="23508" r="23991" b="12500"/>
          <a:stretch/>
        </p:blipFill>
        <p:spPr bwMode="auto">
          <a:xfrm rot="21093246">
            <a:off x="402009" y="528001"/>
            <a:ext cx="8423673" cy="585192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26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1133" t="11520" r="16120" b="6351"/>
          <a:stretch/>
        </p:blipFill>
        <p:spPr bwMode="auto">
          <a:xfrm>
            <a:off x="4355977" y="101584"/>
            <a:ext cx="4624250" cy="6520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444812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additive="base">
                                        <p:cTn id="7" dur="500" fill="hold"/>
                                        <p:tgtEl>
                                          <p:spTgt spid="11268"/>
                                        </p:tgtEl>
                                        <p:attrNameLst>
                                          <p:attrName>ppt_x</p:attrName>
                                        </p:attrNameLst>
                                      </p:cBhvr>
                                      <p:tavLst>
                                        <p:tav tm="0">
                                          <p:val>
                                            <p:strVal val="#ppt_x"/>
                                          </p:val>
                                        </p:tav>
                                        <p:tav tm="100000">
                                          <p:val>
                                            <p:strVal val="#ppt_x"/>
                                          </p:val>
                                        </p:tav>
                                      </p:tavLst>
                                    </p:anim>
                                    <p:anim calcmode="lin" valueType="num">
                                      <p:cBhvr additive="base">
                                        <p:cTn id="8" dur="500" fill="hold"/>
                                        <p:tgtEl>
                                          <p:spTgt spid="112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80928"/>
            <a:ext cx="8856984" cy="1143000"/>
          </a:xfrm>
        </p:spPr>
        <p:txBody>
          <a:bodyPr>
            <a:normAutofit fontScale="90000"/>
          </a:bodyPr>
          <a:lstStyle/>
          <a:p>
            <a:r>
              <a:rPr lang="en-GB" sz="6700" b="1" dirty="0">
                <a:ln>
                  <a:solidFill>
                    <a:sysClr val="windowText" lastClr="000000"/>
                  </a:solidFill>
                </a:ln>
                <a:solidFill>
                  <a:srgbClr val="FF0000"/>
                </a:solidFill>
                <a:effectLst>
                  <a:outerShdw blurRad="38100" dist="38100" dir="2700000" algn="tl">
                    <a:srgbClr val="000000">
                      <a:alpha val="43137"/>
                    </a:srgbClr>
                  </a:outerShdw>
                </a:effectLst>
              </a:rPr>
              <a:t>PUPIL VOICE – </a:t>
            </a:r>
            <a:br>
              <a:rPr lang="en-GB" sz="6700" b="1" dirty="0">
                <a:ln>
                  <a:solidFill>
                    <a:sysClr val="windowText" lastClr="000000"/>
                  </a:solidFill>
                </a:ln>
                <a:solidFill>
                  <a:srgbClr val="FF0000"/>
                </a:solidFill>
                <a:effectLst>
                  <a:outerShdw blurRad="38100" dist="38100" dir="2700000" algn="tl">
                    <a:srgbClr val="000000">
                      <a:alpha val="43137"/>
                    </a:srgbClr>
                  </a:outerShdw>
                </a:effectLst>
              </a:rPr>
            </a:br>
            <a:r>
              <a:rPr lang="en-GB" sz="4900" b="1" dirty="0">
                <a:ln>
                  <a:solidFill>
                    <a:sysClr val="windowText" lastClr="000000"/>
                  </a:solidFill>
                </a:ln>
                <a:solidFill>
                  <a:srgbClr val="FF0000"/>
                </a:solidFill>
                <a:effectLst>
                  <a:outerShdw blurRad="38100" dist="38100" dir="2700000" algn="tl">
                    <a:srgbClr val="000000">
                      <a:alpha val="43137"/>
                    </a:srgbClr>
                  </a:outerShdw>
                </a:effectLst>
              </a:rPr>
              <a:t>Mathematics Mastery</a:t>
            </a:r>
            <a:r>
              <a:rPr lang="en-GB" sz="1800" dirty="0"/>
              <a:t/>
            </a:r>
            <a:br>
              <a:rPr lang="en-GB" sz="1800" dirty="0"/>
            </a:br>
            <a:r>
              <a:rPr lang="en-GB" sz="2700" dirty="0"/>
              <a:t/>
            </a:r>
            <a:br>
              <a:rPr lang="en-GB" sz="2700" dirty="0"/>
            </a:br>
            <a:r>
              <a:rPr lang="en-GB" sz="2200" b="1" i="1" dirty="0">
                <a:solidFill>
                  <a:srgbClr val="0070C0"/>
                </a:solidFill>
                <a:latin typeface="Century Gothic" panose="020B0502020202020204" pitchFamily="34" charset="0"/>
              </a:rPr>
              <a:t>“</a:t>
            </a:r>
            <a:r>
              <a:rPr lang="en-GB" sz="2200" b="1" i="1" dirty="0">
                <a:ln>
                  <a:solidFill>
                    <a:sysClr val="windowText" lastClr="000000"/>
                  </a:solidFill>
                </a:ln>
                <a:solidFill>
                  <a:srgbClr val="0070C0"/>
                </a:solidFill>
                <a:effectLst>
                  <a:outerShdw blurRad="38100" dist="38100" dir="2700000" algn="tl">
                    <a:srgbClr val="000000">
                      <a:alpha val="43137"/>
                    </a:srgbClr>
                  </a:outerShdw>
                </a:effectLst>
                <a:latin typeface="Century Gothic" panose="020B0502020202020204" pitchFamily="34" charset="0"/>
              </a:rPr>
              <a:t>Using objects </a:t>
            </a:r>
            <a:r>
              <a:rPr lang="en-GB" sz="2200" b="1" i="1" dirty="0">
                <a:solidFill>
                  <a:srgbClr val="0070C0"/>
                </a:solidFill>
                <a:latin typeface="Century Gothic" panose="020B0502020202020204" pitchFamily="34" charset="0"/>
              </a:rPr>
              <a:t>helps me to </a:t>
            </a:r>
            <a:r>
              <a:rPr lang="en-GB" sz="2200" b="1" i="1" dirty="0">
                <a:ln>
                  <a:solidFill>
                    <a:sysClr val="windowText" lastClr="000000"/>
                  </a:solidFill>
                </a:ln>
                <a:solidFill>
                  <a:srgbClr val="0070C0"/>
                </a:solidFill>
                <a:effectLst>
                  <a:outerShdw blurRad="38100" dist="38100" dir="2700000" algn="tl">
                    <a:srgbClr val="000000">
                      <a:alpha val="43137"/>
                    </a:srgbClr>
                  </a:outerShdw>
                </a:effectLst>
                <a:latin typeface="Century Gothic" panose="020B0502020202020204" pitchFamily="34" charset="0"/>
              </a:rPr>
              <a:t>understand</a:t>
            </a:r>
            <a:r>
              <a:rPr lang="en-GB" sz="2200" b="1" i="1" dirty="0">
                <a:solidFill>
                  <a:srgbClr val="0070C0"/>
                </a:solidFill>
                <a:latin typeface="Century Gothic" panose="020B0502020202020204" pitchFamily="34" charset="0"/>
              </a:rPr>
              <a:t> maths more.”</a:t>
            </a:r>
            <a:br>
              <a:rPr lang="en-GB" sz="2200" b="1" i="1" dirty="0">
                <a:solidFill>
                  <a:srgbClr val="0070C0"/>
                </a:solidFill>
                <a:latin typeface="Century Gothic" panose="020B0502020202020204" pitchFamily="34" charset="0"/>
              </a:rPr>
            </a:br>
            <a:r>
              <a:rPr lang="en-GB" sz="2200" b="1" i="1" dirty="0">
                <a:solidFill>
                  <a:srgbClr val="0070C0"/>
                </a:solidFill>
                <a:latin typeface="Century Gothic" panose="020B0502020202020204" pitchFamily="34" charset="0"/>
              </a:rPr>
              <a:t/>
            </a:r>
            <a:br>
              <a:rPr lang="en-GB" sz="2200" b="1" i="1" dirty="0">
                <a:solidFill>
                  <a:srgbClr val="0070C0"/>
                </a:solidFill>
                <a:latin typeface="Century Gothic" panose="020B0502020202020204" pitchFamily="34" charset="0"/>
              </a:rPr>
            </a:br>
            <a:r>
              <a:rPr lang="en-GB" sz="2200" b="1" i="1" dirty="0">
                <a:solidFill>
                  <a:srgbClr val="0070C0"/>
                </a:solidFill>
                <a:latin typeface="Century Gothic" panose="020B0502020202020204" pitchFamily="34" charset="0"/>
              </a:rPr>
              <a:t>“</a:t>
            </a:r>
            <a:r>
              <a:rPr lang="en-GB" sz="2200" b="1" i="1" dirty="0">
                <a:ln>
                  <a:solidFill>
                    <a:sysClr val="windowText" lastClr="000000"/>
                  </a:solidFill>
                </a:ln>
                <a:solidFill>
                  <a:srgbClr val="0070C0"/>
                </a:solidFill>
                <a:effectLst>
                  <a:outerShdw blurRad="38100" dist="38100" dir="2700000" algn="tl">
                    <a:srgbClr val="000000">
                      <a:alpha val="43137"/>
                    </a:srgbClr>
                  </a:outerShdw>
                </a:effectLst>
                <a:latin typeface="Century Gothic" panose="020B0502020202020204" pitchFamily="34" charset="0"/>
              </a:rPr>
              <a:t>I like maths</a:t>
            </a:r>
            <a:r>
              <a:rPr lang="en-GB" sz="2200" b="1" i="1" dirty="0">
                <a:solidFill>
                  <a:srgbClr val="0070C0"/>
                </a:solidFill>
                <a:latin typeface="Century Gothic" panose="020B0502020202020204" pitchFamily="34" charset="0"/>
              </a:rPr>
              <a:t>, sometimes it’s hard, but it helps me to learn it!”</a:t>
            </a:r>
            <a:br>
              <a:rPr lang="en-GB" sz="2200" b="1" i="1" dirty="0">
                <a:solidFill>
                  <a:srgbClr val="0070C0"/>
                </a:solidFill>
                <a:latin typeface="Century Gothic" panose="020B0502020202020204" pitchFamily="34" charset="0"/>
              </a:rPr>
            </a:br>
            <a:r>
              <a:rPr lang="en-GB" sz="2200" b="1" i="1" dirty="0">
                <a:solidFill>
                  <a:srgbClr val="0070C0"/>
                </a:solidFill>
                <a:latin typeface="Century Gothic" panose="020B0502020202020204" pitchFamily="34" charset="0"/>
              </a:rPr>
              <a:t/>
            </a:r>
            <a:br>
              <a:rPr lang="en-GB" sz="2200" b="1" i="1" dirty="0">
                <a:solidFill>
                  <a:srgbClr val="0070C0"/>
                </a:solidFill>
                <a:latin typeface="Century Gothic" panose="020B0502020202020204" pitchFamily="34" charset="0"/>
              </a:rPr>
            </a:br>
            <a:r>
              <a:rPr lang="en-GB" sz="2200" b="1" i="1" dirty="0">
                <a:solidFill>
                  <a:srgbClr val="0070C0"/>
                </a:solidFill>
                <a:latin typeface="Century Gothic" panose="020B0502020202020204" pitchFamily="34" charset="0"/>
              </a:rPr>
              <a:t>“It’s</a:t>
            </a:r>
            <a:r>
              <a:rPr lang="en-GB" sz="2200" b="1" i="1" dirty="0">
                <a:ln>
                  <a:solidFill>
                    <a:sysClr val="windowText" lastClr="000000"/>
                  </a:solidFill>
                </a:ln>
                <a:solidFill>
                  <a:srgbClr val="0070C0"/>
                </a:solidFill>
                <a:effectLst>
                  <a:outerShdw blurRad="38100" dist="38100" dir="2700000" algn="tl">
                    <a:srgbClr val="000000">
                      <a:alpha val="43137"/>
                    </a:srgbClr>
                  </a:outerShdw>
                </a:effectLst>
                <a:latin typeface="Century Gothic" panose="020B0502020202020204" pitchFamily="34" charset="0"/>
              </a:rPr>
              <a:t> fun </a:t>
            </a:r>
            <a:r>
              <a:rPr lang="en-GB" sz="2200" b="1" i="1" dirty="0">
                <a:solidFill>
                  <a:srgbClr val="0070C0"/>
                </a:solidFill>
                <a:latin typeface="Century Gothic" panose="020B0502020202020204" pitchFamily="34" charset="0"/>
              </a:rPr>
              <a:t>and </a:t>
            </a:r>
            <a:r>
              <a:rPr lang="en-GB" sz="2200" b="1" i="1" dirty="0">
                <a:ln>
                  <a:solidFill>
                    <a:sysClr val="windowText" lastClr="000000"/>
                  </a:solidFill>
                </a:ln>
                <a:solidFill>
                  <a:srgbClr val="0070C0"/>
                </a:solidFill>
                <a:effectLst>
                  <a:outerShdw blurRad="38100" dist="38100" dir="2700000" algn="tl">
                    <a:srgbClr val="000000">
                      <a:alpha val="43137"/>
                    </a:srgbClr>
                  </a:outerShdw>
                </a:effectLst>
                <a:latin typeface="Century Gothic" panose="020B0502020202020204" pitchFamily="34" charset="0"/>
              </a:rPr>
              <a:t>not</a:t>
            </a:r>
            <a:r>
              <a:rPr lang="en-GB" sz="2200" b="1" i="1" dirty="0">
                <a:solidFill>
                  <a:srgbClr val="0070C0"/>
                </a:solidFill>
                <a:effectLst>
                  <a:outerShdw blurRad="38100" dist="38100" dir="2700000" algn="tl">
                    <a:srgbClr val="000000">
                      <a:alpha val="43137"/>
                    </a:srgbClr>
                  </a:outerShdw>
                </a:effectLst>
                <a:latin typeface="Century Gothic" panose="020B0502020202020204" pitchFamily="34" charset="0"/>
              </a:rPr>
              <a:t> </a:t>
            </a:r>
            <a:r>
              <a:rPr lang="en-GB" sz="2200" b="1" i="1" dirty="0">
                <a:ln>
                  <a:solidFill>
                    <a:sysClr val="windowText" lastClr="000000"/>
                  </a:solidFill>
                </a:ln>
                <a:solidFill>
                  <a:srgbClr val="0070C0"/>
                </a:solidFill>
                <a:effectLst>
                  <a:outerShdw blurRad="38100" dist="38100" dir="2700000" algn="tl">
                    <a:srgbClr val="000000">
                      <a:alpha val="43137"/>
                    </a:srgbClr>
                  </a:outerShdw>
                </a:effectLst>
                <a:latin typeface="Century Gothic" panose="020B0502020202020204" pitchFamily="34" charset="0"/>
              </a:rPr>
              <a:t>boring</a:t>
            </a:r>
            <a:r>
              <a:rPr lang="en-GB" sz="2200" b="1" i="1" dirty="0">
                <a:solidFill>
                  <a:srgbClr val="0070C0"/>
                </a:solidFill>
                <a:effectLst>
                  <a:outerShdw blurRad="38100" dist="38100" dir="2700000" algn="tl">
                    <a:srgbClr val="000000">
                      <a:alpha val="43137"/>
                    </a:srgbClr>
                  </a:outerShdw>
                </a:effectLst>
                <a:latin typeface="Century Gothic" panose="020B0502020202020204" pitchFamily="34" charset="0"/>
              </a:rPr>
              <a:t> </a:t>
            </a:r>
            <a:r>
              <a:rPr lang="en-GB" sz="2200" b="1" i="1" dirty="0">
                <a:solidFill>
                  <a:srgbClr val="0070C0"/>
                </a:solidFill>
                <a:latin typeface="Century Gothic" panose="020B0502020202020204" pitchFamily="34" charset="0"/>
              </a:rPr>
              <a:t>and I like </a:t>
            </a:r>
            <a:r>
              <a:rPr lang="en-GB" sz="2200" b="1" i="1" dirty="0">
                <a:ln>
                  <a:solidFill>
                    <a:sysClr val="windowText" lastClr="000000"/>
                  </a:solidFill>
                </a:ln>
                <a:solidFill>
                  <a:srgbClr val="0070C0"/>
                </a:solidFill>
                <a:effectLst>
                  <a:outerShdw blurRad="38100" dist="38100" dir="2700000" algn="tl">
                    <a:srgbClr val="000000">
                      <a:alpha val="43137"/>
                    </a:srgbClr>
                  </a:outerShdw>
                </a:effectLst>
                <a:latin typeface="Century Gothic" panose="020B0502020202020204" pitchFamily="34" charset="0"/>
              </a:rPr>
              <a:t>talking with my talk partner</a:t>
            </a:r>
            <a:r>
              <a:rPr lang="en-GB" sz="2200" b="1" i="1" dirty="0">
                <a:solidFill>
                  <a:srgbClr val="0070C0"/>
                </a:solidFill>
                <a:latin typeface="Century Gothic" panose="020B0502020202020204" pitchFamily="34" charset="0"/>
              </a:rPr>
              <a:t>.”</a:t>
            </a:r>
            <a:br>
              <a:rPr lang="en-GB" sz="2200" b="1" i="1" dirty="0">
                <a:solidFill>
                  <a:srgbClr val="0070C0"/>
                </a:solidFill>
                <a:latin typeface="Century Gothic" panose="020B0502020202020204" pitchFamily="34" charset="0"/>
              </a:rPr>
            </a:br>
            <a:r>
              <a:rPr lang="en-GB" sz="2200" b="1" i="1" dirty="0">
                <a:solidFill>
                  <a:srgbClr val="0070C0"/>
                </a:solidFill>
                <a:latin typeface="Century Gothic" panose="020B0502020202020204" pitchFamily="34" charset="0"/>
              </a:rPr>
              <a:t/>
            </a:r>
            <a:br>
              <a:rPr lang="en-GB" sz="2200" b="1" i="1" dirty="0">
                <a:solidFill>
                  <a:srgbClr val="0070C0"/>
                </a:solidFill>
                <a:latin typeface="Century Gothic" panose="020B0502020202020204" pitchFamily="34" charset="0"/>
              </a:rPr>
            </a:br>
            <a:r>
              <a:rPr lang="en-GB" sz="2200" b="1" i="1" dirty="0">
                <a:solidFill>
                  <a:srgbClr val="0070C0"/>
                </a:solidFill>
                <a:latin typeface="Century Gothic" panose="020B0502020202020204" pitchFamily="34" charset="0"/>
              </a:rPr>
              <a:t>“</a:t>
            </a:r>
            <a:r>
              <a:rPr lang="en-GB" sz="2200" b="1" i="1" dirty="0">
                <a:ln>
                  <a:solidFill>
                    <a:sysClr val="windowText" lastClr="000000"/>
                  </a:solidFill>
                </a:ln>
                <a:solidFill>
                  <a:srgbClr val="0070C0"/>
                </a:solidFill>
                <a:effectLst>
                  <a:outerShdw blurRad="38100" dist="38100" dir="2700000" algn="tl">
                    <a:srgbClr val="000000">
                      <a:alpha val="43137"/>
                    </a:srgbClr>
                  </a:outerShdw>
                </a:effectLst>
                <a:latin typeface="Century Gothic" panose="020B0502020202020204" pitchFamily="34" charset="0"/>
              </a:rPr>
              <a:t>Maths Meetings are happy </a:t>
            </a:r>
            <a:r>
              <a:rPr lang="en-GB" sz="2200" b="1" i="1" dirty="0">
                <a:solidFill>
                  <a:srgbClr val="0070C0"/>
                </a:solidFill>
                <a:latin typeface="Century Gothic" panose="020B0502020202020204" pitchFamily="34" charset="0"/>
              </a:rPr>
              <a:t>and you get to </a:t>
            </a:r>
            <a:r>
              <a:rPr lang="en-GB" sz="2200" b="1" i="1" dirty="0">
                <a:ln>
                  <a:solidFill>
                    <a:sysClr val="windowText" lastClr="000000"/>
                  </a:solidFill>
                </a:ln>
                <a:solidFill>
                  <a:srgbClr val="0070C0"/>
                </a:solidFill>
                <a:effectLst>
                  <a:outerShdw blurRad="38100" dist="38100" dir="2700000" algn="tl">
                    <a:srgbClr val="000000">
                      <a:alpha val="43137"/>
                    </a:srgbClr>
                  </a:outerShdw>
                </a:effectLst>
                <a:latin typeface="Century Gothic" panose="020B0502020202020204" pitchFamily="34" charset="0"/>
              </a:rPr>
              <a:t>sing and learn lots</a:t>
            </a:r>
            <a:r>
              <a:rPr lang="en-GB" sz="2200" b="1" i="1" dirty="0">
                <a:solidFill>
                  <a:srgbClr val="0070C0"/>
                </a:solidFill>
                <a:latin typeface="Century Gothic" panose="020B0502020202020204" pitchFamily="34" charset="0"/>
              </a:rPr>
              <a:t>.”</a:t>
            </a:r>
            <a:br>
              <a:rPr lang="en-GB" sz="2200" b="1" i="1" dirty="0">
                <a:solidFill>
                  <a:srgbClr val="0070C0"/>
                </a:solidFill>
                <a:latin typeface="Century Gothic" panose="020B0502020202020204" pitchFamily="34" charset="0"/>
              </a:rPr>
            </a:br>
            <a:r>
              <a:rPr lang="en-GB" sz="2200" b="1" i="1" dirty="0">
                <a:solidFill>
                  <a:srgbClr val="0070C0"/>
                </a:solidFill>
                <a:latin typeface="Century Gothic" panose="020B0502020202020204" pitchFamily="34" charset="0"/>
              </a:rPr>
              <a:t/>
            </a:r>
            <a:br>
              <a:rPr lang="en-GB" sz="2200" b="1" i="1" dirty="0">
                <a:solidFill>
                  <a:srgbClr val="0070C0"/>
                </a:solidFill>
                <a:latin typeface="Century Gothic" panose="020B0502020202020204" pitchFamily="34" charset="0"/>
              </a:rPr>
            </a:br>
            <a:r>
              <a:rPr lang="en-GB" sz="2200" b="1" i="1" dirty="0">
                <a:solidFill>
                  <a:srgbClr val="0070C0"/>
                </a:solidFill>
                <a:latin typeface="Century Gothic" panose="020B0502020202020204" pitchFamily="34" charset="0"/>
              </a:rPr>
              <a:t>“I like to learn maths because we learn adding and taking away – that’s </a:t>
            </a:r>
            <a:r>
              <a:rPr lang="en-GB" sz="2200" b="1" i="1" dirty="0">
                <a:ln>
                  <a:solidFill>
                    <a:sysClr val="windowText" lastClr="000000"/>
                  </a:solidFill>
                </a:ln>
                <a:solidFill>
                  <a:srgbClr val="0070C0"/>
                </a:solidFill>
                <a:effectLst>
                  <a:outerShdw blurRad="38100" dist="38100" dir="2700000" algn="tl">
                    <a:srgbClr val="000000">
                      <a:alpha val="43137"/>
                    </a:srgbClr>
                  </a:outerShdw>
                </a:effectLst>
                <a:latin typeface="Century Gothic" panose="020B0502020202020204" pitchFamily="34" charset="0"/>
              </a:rPr>
              <a:t>my favourite</a:t>
            </a:r>
            <a:r>
              <a:rPr lang="en-GB" sz="2200" b="1" i="1" dirty="0">
                <a:solidFill>
                  <a:srgbClr val="0070C0"/>
                </a:solidFill>
                <a:latin typeface="Century Gothic" panose="020B0502020202020204" pitchFamily="34" charset="0"/>
              </a:rPr>
              <a:t>!”</a:t>
            </a:r>
            <a:br>
              <a:rPr lang="en-GB" sz="2200" b="1" i="1" dirty="0">
                <a:solidFill>
                  <a:srgbClr val="0070C0"/>
                </a:solidFill>
                <a:latin typeface="Century Gothic" panose="020B0502020202020204" pitchFamily="34" charset="0"/>
              </a:rPr>
            </a:br>
            <a:r>
              <a:rPr lang="en-GB" sz="2200" b="1" i="1" dirty="0">
                <a:solidFill>
                  <a:srgbClr val="0070C0"/>
                </a:solidFill>
                <a:latin typeface="Century Gothic" panose="020B0502020202020204" pitchFamily="34" charset="0"/>
              </a:rPr>
              <a:t/>
            </a:r>
            <a:br>
              <a:rPr lang="en-GB" sz="2200" b="1" i="1" dirty="0">
                <a:solidFill>
                  <a:srgbClr val="0070C0"/>
                </a:solidFill>
                <a:latin typeface="Century Gothic" panose="020B0502020202020204" pitchFamily="34" charset="0"/>
              </a:rPr>
            </a:br>
            <a:r>
              <a:rPr lang="en-GB" sz="2200" b="1" i="1" dirty="0">
                <a:solidFill>
                  <a:srgbClr val="0070C0"/>
                </a:solidFill>
                <a:latin typeface="Century Gothic" panose="020B0502020202020204" pitchFamily="34" charset="0"/>
              </a:rPr>
              <a:t>“Maths </a:t>
            </a:r>
            <a:r>
              <a:rPr lang="en-GB" sz="2200" b="1" i="1" dirty="0">
                <a:ln>
                  <a:solidFill>
                    <a:sysClr val="windowText" lastClr="000000"/>
                  </a:solidFill>
                </a:ln>
                <a:solidFill>
                  <a:srgbClr val="0070C0"/>
                </a:solidFill>
                <a:latin typeface="Century Gothic" panose="020B0502020202020204" pitchFamily="34" charset="0"/>
              </a:rPr>
              <a:t>makes me feel good about myself</a:t>
            </a:r>
            <a:r>
              <a:rPr lang="en-GB" sz="2200" b="1" i="1" dirty="0">
                <a:solidFill>
                  <a:srgbClr val="0070C0"/>
                </a:solidFill>
                <a:latin typeface="Century Gothic" panose="020B0502020202020204" pitchFamily="34" charset="0"/>
              </a:rPr>
              <a:t>.” </a:t>
            </a:r>
            <a:endParaRPr lang="en-GB" dirty="0"/>
          </a:p>
        </p:txBody>
      </p:sp>
    </p:spTree>
    <p:extLst>
      <p:ext uri="{BB962C8B-B14F-4D97-AF65-F5344CB8AC3E}">
        <p14:creationId xmlns:p14="http://schemas.microsoft.com/office/powerpoint/2010/main" val="356832189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9512" y="-99392"/>
            <a:ext cx="8892479" cy="3139321"/>
          </a:xfrm>
          <a:prstGeom prst="rect">
            <a:avLst/>
          </a:prstGeom>
          <a:noFill/>
        </p:spPr>
        <p:txBody>
          <a:bodyPr wrap="square" lIns="91440" tIns="45720" rIns="91440" bIns="45720">
            <a:spAutoFit/>
          </a:bodyPr>
          <a:lstStyle/>
          <a:p>
            <a:r>
              <a:rPr lang="en-US" sz="6600" b="1" dirty="0">
                <a:ln w="12700">
                  <a:solidFill>
                    <a:schemeClr val="tx1"/>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Challenging pupils working at </a:t>
            </a:r>
          </a:p>
          <a:p>
            <a:r>
              <a:rPr lang="en-US" sz="6600" b="1" dirty="0">
                <a:ln w="12700">
                  <a:solidFill>
                    <a:schemeClr val="tx1"/>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Greater Depth</a:t>
            </a:r>
          </a:p>
        </p:txBody>
      </p:sp>
      <p:pic>
        <p:nvPicPr>
          <p:cNvPr id="3" name="Picture 2"/>
          <p:cNvPicPr>
            <a:picLocks noChangeAspect="1"/>
          </p:cNvPicPr>
          <p:nvPr/>
        </p:nvPicPr>
        <p:blipFill rotWithShape="1">
          <a:blip r:embed="rId3"/>
          <a:srcRect l="31499" t="27316" r="16132" b="19553"/>
          <a:stretch/>
        </p:blipFill>
        <p:spPr>
          <a:xfrm>
            <a:off x="2555776" y="2924944"/>
            <a:ext cx="6408712" cy="36573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descr="http://images.clipartpanda.com/camera-20clip-20art-boy-with-video-camera-clipart-20shxbg.gif"/>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7504" y="4869160"/>
            <a:ext cx="2829743" cy="1916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72641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6867" y="4365104"/>
            <a:ext cx="8853128" cy="2123658"/>
          </a:xfrm>
          <a:prstGeom prst="rect">
            <a:avLst/>
          </a:prstGeom>
          <a:noFill/>
        </p:spPr>
        <p:txBody>
          <a:bodyPr wrap="none" lIns="91440" tIns="45720" rIns="91440" bIns="45720">
            <a:spAutoFit/>
          </a:bodyPr>
          <a:lstStyle/>
          <a:p>
            <a:pPr algn="ctr"/>
            <a:r>
              <a:rPr lang="en-US" sz="6600" b="1" u="sng"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‘Trial and improvement’</a:t>
            </a:r>
            <a:r>
              <a:rPr lang="en-US" sz="6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p>
          <a:p>
            <a:pPr algn="ctr"/>
            <a:r>
              <a:rPr lang="en-US" sz="6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style p</a:t>
            </a:r>
            <a:r>
              <a:rPr lang="en-US" sz="6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roblems</a:t>
            </a:r>
          </a:p>
        </p:txBody>
      </p:sp>
      <p:pic>
        <p:nvPicPr>
          <p:cNvPr id="3" name="Picture 2"/>
          <p:cNvPicPr>
            <a:picLocks noChangeAspect="1"/>
          </p:cNvPicPr>
          <p:nvPr/>
        </p:nvPicPr>
        <p:blipFill rotWithShape="1">
          <a:blip r:embed="rId3"/>
          <a:srcRect l="30887" t="22371" r="15348" b="22719"/>
          <a:stretch/>
        </p:blipFill>
        <p:spPr>
          <a:xfrm rot="20743123">
            <a:off x="292451" y="543555"/>
            <a:ext cx="4637846" cy="2664296"/>
          </a:xfrm>
          <a:prstGeom prst="rect">
            <a:avLst/>
          </a:prstGeom>
        </p:spPr>
      </p:pic>
      <p:pic>
        <p:nvPicPr>
          <p:cNvPr id="7" name="Picture 2" descr="http://images.clipartpanda.com/camera-20clip-20art-boy-with-video-camera-clipart-20shxbg.gif"/>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763688" y="2132856"/>
            <a:ext cx="2829743" cy="1916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71698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409555">
            <a:off x="3347864" y="1412776"/>
            <a:ext cx="3165579" cy="45668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107504" y="-8317"/>
            <a:ext cx="8229600" cy="1143000"/>
          </a:xfrm>
        </p:spPr>
        <p:txBody>
          <a:bodyPr>
            <a:normAutofit fontScale="90000"/>
          </a:bodyPr>
          <a:lstStyle/>
          <a:p>
            <a:pPr algn="l"/>
            <a:r>
              <a:rPr lang="en-GB" b="1" dirty="0">
                <a:ln>
                  <a:solidFill>
                    <a:sysClr val="windowText" lastClr="000000"/>
                  </a:solidFill>
                </a:ln>
                <a:solidFill>
                  <a:srgbClr val="FF0000"/>
                </a:solidFill>
                <a:effectLst>
                  <a:outerShdw blurRad="38100" dist="38100" dir="2700000" algn="tl">
                    <a:srgbClr val="000000">
                      <a:alpha val="43137"/>
                    </a:srgbClr>
                  </a:outerShdw>
                </a:effectLst>
                <a:latin typeface="Century Gothic" panose="020B0502020202020204" pitchFamily="34" charset="0"/>
              </a:rPr>
              <a:t>MATHEMATICS on</a:t>
            </a:r>
            <a:br>
              <a:rPr lang="en-GB" b="1" dirty="0">
                <a:ln>
                  <a:solidFill>
                    <a:sysClr val="windowText" lastClr="000000"/>
                  </a:solidFill>
                </a:ln>
                <a:solidFill>
                  <a:srgbClr val="FF0000"/>
                </a:solidFill>
                <a:effectLst>
                  <a:outerShdw blurRad="38100" dist="38100" dir="2700000" algn="tl">
                    <a:srgbClr val="000000">
                      <a:alpha val="43137"/>
                    </a:srgbClr>
                  </a:outerShdw>
                </a:effectLst>
                <a:latin typeface="Century Gothic" panose="020B0502020202020204" pitchFamily="34" charset="0"/>
              </a:rPr>
            </a:br>
            <a:r>
              <a:rPr lang="en-GB" b="1" dirty="0">
                <a:ln>
                  <a:solidFill>
                    <a:sysClr val="windowText" lastClr="000000"/>
                  </a:solidFill>
                </a:ln>
                <a:solidFill>
                  <a:srgbClr val="FF0000"/>
                </a:solidFill>
                <a:effectLst>
                  <a:outerShdw blurRad="38100" dist="38100" dir="2700000" algn="tl">
                    <a:srgbClr val="000000">
                      <a:alpha val="43137"/>
                    </a:srgbClr>
                  </a:outerShdw>
                </a:effectLst>
                <a:latin typeface="Century Gothic" panose="020B0502020202020204" pitchFamily="34" charset="0"/>
              </a:rPr>
              <a:t>Maple Infants’ School </a:t>
            </a:r>
            <a:r>
              <a:rPr lang="en-GB" b="1" dirty="0">
                <a:latin typeface="Century Gothic" panose="020B0502020202020204" pitchFamily="34" charset="0"/>
              </a:rPr>
              <a:t>Website</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25895">
            <a:off x="133622" y="1768929"/>
            <a:ext cx="3288763" cy="46381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3" name="Content Placeholder 2"/>
          <p:cNvSpPr>
            <a:spLocks noGrp="1"/>
          </p:cNvSpPr>
          <p:nvPr>
            <p:ph idx="1"/>
          </p:nvPr>
        </p:nvSpPr>
        <p:spPr>
          <a:xfrm>
            <a:off x="107504" y="1166018"/>
            <a:ext cx="8229600" cy="4525963"/>
          </a:xfrm>
        </p:spPr>
        <p:txBody>
          <a:bodyPr/>
          <a:lstStyle/>
          <a:p>
            <a:pPr marL="0" indent="0">
              <a:buNone/>
            </a:pPr>
            <a:r>
              <a:rPr lang="en-GB" b="1" dirty="0">
                <a:latin typeface="Century Gothic" panose="020B0502020202020204" pitchFamily="34" charset="0"/>
                <a:hlinkClick r:id="rId5"/>
              </a:rPr>
              <a:t>www.mapleinfants.co.uk/mathematics</a:t>
            </a:r>
            <a:endParaRPr lang="en-GB" b="1" dirty="0">
              <a:latin typeface="Century Gothic" panose="020B0502020202020204" pitchFamily="34" charset="0"/>
            </a:endParaRPr>
          </a:p>
          <a:p>
            <a:pPr marL="0" indent="0">
              <a:buNone/>
            </a:pPr>
            <a:endParaRPr lang="en-GB" dirty="0"/>
          </a:p>
        </p:txBody>
      </p:sp>
      <p:pic>
        <p:nvPicPr>
          <p:cNvPr id="1028" name="Picture 4"/>
          <p:cNvPicPr>
            <a:picLocks noChangeAspect="1" noChangeArrowheads="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21155022">
            <a:off x="3756808" y="5001464"/>
            <a:ext cx="2171506" cy="18748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rot="744756">
            <a:off x="2274915" y="4555270"/>
            <a:ext cx="1625552" cy="20764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2770" y="1895996"/>
            <a:ext cx="2501885" cy="3600400"/>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9">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627260">
            <a:off x="5765717" y="4499669"/>
            <a:ext cx="1551434" cy="21876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225546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llywood Hates Math">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9512" y="188640"/>
            <a:ext cx="8762628" cy="5760640"/>
          </a:xfrm>
          <a:ln w="57150">
            <a:solidFill>
              <a:schemeClr val="tx1"/>
            </a:solidFill>
          </a:ln>
        </p:spPr>
      </p:pic>
    </p:spTree>
    <p:extLst>
      <p:ext uri="{BB962C8B-B14F-4D97-AF65-F5344CB8AC3E}">
        <p14:creationId xmlns:p14="http://schemas.microsoft.com/office/powerpoint/2010/main" val="287591292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85728"/>
            <a:ext cx="8229600" cy="1143000"/>
          </a:xfrm>
          <a:prstGeom prst="rect">
            <a:avLst/>
          </a:prstGeom>
        </p:spPr>
        <p:txBody>
          <a:bodyPr vert="horz" lIns="91440" tIns="45720" rIns="91440" bIns="45720" rtlCol="0"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a:ln>
                  <a:noFill/>
                </a:ln>
                <a:solidFill>
                  <a:srgbClr val="CC0000"/>
                </a:solidFill>
                <a:effectLst/>
                <a:uLnTx/>
                <a:uFillTx/>
                <a:latin typeface="+mj-lt"/>
                <a:ea typeface="+mj-ea"/>
                <a:cs typeface="+mj-cs"/>
              </a:rPr>
              <a:t>Mathematics Mastery</a:t>
            </a:r>
            <a:br>
              <a:rPr kumimoji="0" lang="en-GB" sz="4400" b="0" i="0" u="none" strike="noStrike" kern="1200" cap="none" spc="0" normalizeH="0" baseline="0" noProof="0" dirty="0">
                <a:ln>
                  <a:noFill/>
                </a:ln>
                <a:solidFill>
                  <a:srgbClr val="CC0000"/>
                </a:solidFill>
                <a:effectLst/>
                <a:uLnTx/>
                <a:uFillTx/>
                <a:latin typeface="+mj-lt"/>
                <a:ea typeface="+mj-ea"/>
                <a:cs typeface="+mj-cs"/>
              </a:rPr>
            </a:br>
            <a:endParaRPr kumimoji="0" lang="en-GB" sz="4400" b="0" i="0" u="none" strike="noStrike" kern="1200" cap="none" spc="0" normalizeH="0" baseline="0" noProof="0" dirty="0">
              <a:ln>
                <a:noFill/>
              </a:ln>
              <a:solidFill>
                <a:srgbClr val="CC0000"/>
              </a:solidFill>
              <a:effectLst/>
              <a:uLnTx/>
              <a:uFillTx/>
              <a:latin typeface="+mj-lt"/>
              <a:ea typeface="+mj-ea"/>
              <a:cs typeface="+mj-cs"/>
            </a:endParaRPr>
          </a:p>
        </p:txBody>
      </p:sp>
      <p:pic>
        <p:nvPicPr>
          <p:cNvPr id="6" name="Picture 2"/>
          <p:cNvPicPr>
            <a:picLocks noChangeAspect="1" noChangeArrowheads="1"/>
          </p:cNvPicPr>
          <p:nvPr/>
        </p:nvPicPr>
        <p:blipFill>
          <a:blip r:embed="rId3" cstate="print"/>
          <a:srcRect/>
          <a:stretch>
            <a:fillRect/>
          </a:stretch>
        </p:blipFill>
        <p:spPr bwMode="auto">
          <a:xfrm>
            <a:off x="6660232" y="188640"/>
            <a:ext cx="2204291" cy="1000132"/>
          </a:xfrm>
          <a:prstGeom prst="rect">
            <a:avLst/>
          </a:prstGeom>
          <a:noFill/>
          <a:ln w="9525">
            <a:noFill/>
            <a:miter lim="800000"/>
            <a:headEnd/>
            <a:tailEnd/>
          </a:ln>
          <a:effectLst/>
        </p:spPr>
      </p:pic>
      <p:sp>
        <p:nvSpPr>
          <p:cNvPr id="9" name="TextBox 8"/>
          <p:cNvSpPr txBox="1"/>
          <p:nvPr/>
        </p:nvSpPr>
        <p:spPr>
          <a:xfrm>
            <a:off x="323528" y="1196752"/>
            <a:ext cx="8352928" cy="1477328"/>
          </a:xfrm>
          <a:prstGeom prst="rect">
            <a:avLst/>
          </a:prstGeom>
          <a:noFill/>
        </p:spPr>
        <p:txBody>
          <a:bodyPr wrap="square" rtlCol="0">
            <a:spAutoFit/>
          </a:bodyPr>
          <a:lstStyle/>
          <a:p>
            <a:pPr lvl="0"/>
            <a:endParaRPr lang="en-GB" dirty="0"/>
          </a:p>
          <a:p>
            <a:pPr lvl="0"/>
            <a:endParaRPr lang="en-GB" dirty="0"/>
          </a:p>
          <a:p>
            <a:pPr lvl="0"/>
            <a:endParaRPr lang="en-GB" dirty="0"/>
          </a:p>
          <a:p>
            <a:pPr lvl="0"/>
            <a:endParaRPr lang="en-GB" dirty="0"/>
          </a:p>
          <a:p>
            <a:endParaRPr lang="en-GB" b="1" dirty="0"/>
          </a:p>
        </p:txBody>
      </p:sp>
      <p:sp>
        <p:nvSpPr>
          <p:cNvPr id="7" name="Title 1"/>
          <p:cNvSpPr>
            <a:spLocks noGrp="1"/>
          </p:cNvSpPr>
          <p:nvPr>
            <p:ph type="title"/>
          </p:nvPr>
        </p:nvSpPr>
        <p:spPr>
          <a:xfrm>
            <a:off x="11475" y="2204864"/>
            <a:ext cx="9121049" cy="576064"/>
          </a:xfrm>
        </p:spPr>
        <p:txBody>
          <a:bodyPr>
            <a:noAutofit/>
          </a:bodyPr>
          <a:lstStyle/>
          <a:p>
            <a:pPr eaLnBrk="1" fontAlgn="auto" hangingPunct="1">
              <a:spcAft>
                <a:spcPts val="0"/>
              </a:spcAft>
              <a:defRPr/>
            </a:pPr>
            <a:r>
              <a:rPr lang="en-US" sz="5400" b="1" dirty="0">
                <a:ln>
                  <a:solidFill>
                    <a:sysClr val="windowText" lastClr="000000"/>
                  </a:solidFill>
                </a:ln>
                <a:solidFill>
                  <a:schemeClr val="accent1">
                    <a:satMod val="150000"/>
                  </a:schemeClr>
                </a:solidFill>
                <a:effectLst>
                  <a:outerShdw blurRad="38100" dist="38100" dir="2700000" algn="tl">
                    <a:srgbClr val="000000">
                      <a:alpha val="43137"/>
                    </a:srgbClr>
                  </a:outerShdw>
                </a:effectLst>
                <a:latin typeface="Century Gothic" panose="020B0502020202020204" pitchFamily="34" charset="0"/>
              </a:rPr>
              <a:t>Two beliefs about </a:t>
            </a:r>
            <a:br>
              <a:rPr lang="en-US" sz="5400" b="1" dirty="0">
                <a:ln>
                  <a:solidFill>
                    <a:sysClr val="windowText" lastClr="000000"/>
                  </a:solidFill>
                </a:ln>
                <a:solidFill>
                  <a:schemeClr val="accent1">
                    <a:satMod val="150000"/>
                  </a:schemeClr>
                </a:solidFill>
                <a:effectLst>
                  <a:outerShdw blurRad="38100" dist="38100" dir="2700000" algn="tl">
                    <a:srgbClr val="000000">
                      <a:alpha val="43137"/>
                    </a:srgbClr>
                  </a:outerShdw>
                </a:effectLst>
                <a:latin typeface="Century Gothic" panose="020B0502020202020204" pitchFamily="34" charset="0"/>
              </a:rPr>
            </a:br>
            <a:r>
              <a:rPr lang="en-US" sz="5400" b="1" dirty="0">
                <a:ln>
                  <a:solidFill>
                    <a:sysClr val="windowText" lastClr="000000"/>
                  </a:solidFill>
                </a:ln>
                <a:solidFill>
                  <a:schemeClr val="accent1">
                    <a:satMod val="150000"/>
                  </a:schemeClr>
                </a:solidFill>
                <a:effectLst>
                  <a:outerShdw blurRad="38100" dist="38100" dir="2700000" algn="tl">
                    <a:srgbClr val="000000">
                      <a:alpha val="43137"/>
                    </a:srgbClr>
                  </a:outerShdw>
                </a:effectLst>
                <a:latin typeface="Century Gothic" panose="020B0502020202020204" pitchFamily="34" charset="0"/>
              </a:rPr>
              <a:t>INTELLECTUAL ABILITY</a:t>
            </a:r>
          </a:p>
        </p:txBody>
      </p:sp>
      <p:sp>
        <p:nvSpPr>
          <p:cNvPr id="8" name="Rectangle 7"/>
          <p:cNvSpPr/>
          <p:nvPr/>
        </p:nvSpPr>
        <p:spPr>
          <a:xfrm>
            <a:off x="179511" y="3555807"/>
            <a:ext cx="8784976" cy="3046988"/>
          </a:xfrm>
          <a:prstGeom prst="rect">
            <a:avLst/>
          </a:prstGeom>
        </p:spPr>
        <p:txBody>
          <a:bodyPr wrap="square">
            <a:spAutoFit/>
          </a:bodyPr>
          <a:lstStyle/>
          <a:p>
            <a:pPr algn="ctr"/>
            <a:r>
              <a:rPr lang="en-US" sz="4800" b="1" dirty="0">
                <a:latin typeface="Century Gothic" panose="020B0502020202020204" pitchFamily="34" charset="0"/>
              </a:rPr>
              <a:t>Innate ability – </a:t>
            </a:r>
          </a:p>
          <a:p>
            <a:pPr algn="ctr"/>
            <a:r>
              <a:rPr lang="en-US" sz="4800" b="1" dirty="0">
                <a:ln>
                  <a:solidFill>
                    <a:sysClr val="windowText" lastClr="000000"/>
                  </a:solidFill>
                </a:ln>
                <a:solidFill>
                  <a:srgbClr val="FF0000"/>
                </a:solidFill>
                <a:effectLst>
                  <a:outerShdw blurRad="38100" dist="38100" dir="2700000" algn="tl">
                    <a:srgbClr val="000000">
                      <a:alpha val="43137"/>
                    </a:srgbClr>
                  </a:outerShdw>
                </a:effectLst>
                <a:latin typeface="Century Gothic" panose="020B0502020202020204" pitchFamily="34" charset="0"/>
              </a:rPr>
              <a:t>FIXED MINDSET</a:t>
            </a:r>
          </a:p>
          <a:p>
            <a:pPr algn="ctr"/>
            <a:r>
              <a:rPr lang="en-US" sz="4800" b="1" dirty="0">
                <a:latin typeface="Century Gothic" panose="020B0502020202020204" pitchFamily="34" charset="0"/>
              </a:rPr>
              <a:t>Effort-based ability – </a:t>
            </a:r>
          </a:p>
          <a:p>
            <a:pPr algn="ctr"/>
            <a:r>
              <a:rPr lang="en-US" sz="4800" b="1" dirty="0">
                <a:ln>
                  <a:solidFill>
                    <a:sysClr val="windowText" lastClr="000000"/>
                  </a:solidFill>
                </a:ln>
                <a:solidFill>
                  <a:srgbClr val="00B050"/>
                </a:solidFill>
                <a:effectLst>
                  <a:outerShdw blurRad="38100" dist="38100" dir="2700000" algn="tl">
                    <a:srgbClr val="000000">
                      <a:alpha val="43137"/>
                    </a:srgbClr>
                  </a:outerShdw>
                </a:effectLst>
                <a:latin typeface="Century Gothic" panose="020B0502020202020204" pitchFamily="34" charset="0"/>
              </a:rPr>
              <a:t>GROWTH MINDSET</a:t>
            </a:r>
            <a:endParaRPr lang="en-GB" sz="4800" b="1" dirty="0">
              <a:ln>
                <a:solidFill>
                  <a:sysClr val="windowText" lastClr="000000"/>
                </a:solidFill>
              </a:ln>
              <a:solidFill>
                <a:srgbClr val="00B050"/>
              </a:solidFill>
              <a:effectLst>
                <a:outerShdw blurRad="38100" dist="38100" dir="2700000" algn="tl">
                  <a:srgbClr val="000000">
                    <a:alpha val="43137"/>
                  </a:srgbClr>
                </a:outerShdw>
              </a:effectLst>
              <a:latin typeface="Century Gothic" panose="020B0502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ox(in)">
                                      <p:cBhvr>
                                        <p:cTn id="7" dur="1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ox(in)">
                                      <p:cBhvr>
                                        <p:cTn id="12" dur="10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ox(in)">
                                      <p:cBhvr>
                                        <p:cTn id="17" dur="10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ox(in)">
                                      <p:cBhvr>
                                        <p:cTn id="22" dur="1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68276" y="173649"/>
            <a:ext cx="8686800" cy="936625"/>
          </a:xfrm>
        </p:spPr>
        <p:txBody>
          <a:bodyPr/>
          <a:lstStyle/>
          <a:p>
            <a:pPr algn="l" eaLnBrk="1" fontAlgn="auto" hangingPunct="1">
              <a:spcAft>
                <a:spcPts val="0"/>
              </a:spcAft>
              <a:defRPr/>
            </a:pPr>
            <a:r>
              <a:rPr lang="en-US" sz="4000" b="1" dirty="0">
                <a:solidFill>
                  <a:srgbClr val="000000"/>
                </a:solidFill>
                <a:effectLst>
                  <a:outerShdw blurRad="38100" dist="38100" dir="2700000" algn="tl">
                    <a:srgbClr val="000000">
                      <a:alpha val="43137"/>
                    </a:srgbClr>
                  </a:outerShdw>
                </a:effectLst>
                <a:latin typeface="Century Gothic" panose="020B0502020202020204" pitchFamily="34" charset="0"/>
              </a:rPr>
              <a:t>Belief in Innate Ability</a:t>
            </a:r>
          </a:p>
        </p:txBody>
      </p:sp>
      <p:sp>
        <p:nvSpPr>
          <p:cNvPr id="56324" name="Rectangle 4"/>
          <p:cNvSpPr>
            <a:spLocks noGrp="1" noChangeArrowheads="1"/>
          </p:cNvSpPr>
          <p:nvPr>
            <p:ph idx="1"/>
          </p:nvPr>
        </p:nvSpPr>
        <p:spPr>
          <a:xfrm>
            <a:off x="357158" y="1928802"/>
            <a:ext cx="2373313" cy="4248150"/>
          </a:xfrm>
          <a:solidFill>
            <a:schemeClr val="accent5">
              <a:lumMod val="60000"/>
              <a:lumOff val="40000"/>
            </a:schemeClr>
          </a:solidFill>
          <a:ln>
            <a:solidFill>
              <a:schemeClr val="tx1"/>
            </a:solidFill>
          </a:ln>
        </p:spPr>
        <p:txBody>
          <a:bodyPr/>
          <a:lstStyle/>
          <a:p>
            <a:pPr eaLnBrk="1" hangingPunct="1">
              <a:buFontTx/>
              <a:buNone/>
            </a:pPr>
            <a:endParaRPr lang="en-US" sz="2200" u="sng" dirty="0">
              <a:solidFill>
                <a:srgbClr val="FFFF00"/>
              </a:solidFill>
            </a:endParaRPr>
          </a:p>
          <a:p>
            <a:pPr algn="ctr" eaLnBrk="1" hangingPunct="1">
              <a:buFontTx/>
              <a:buNone/>
            </a:pPr>
            <a:r>
              <a:rPr lang="en-US" sz="2200" u="sng" dirty="0">
                <a:solidFill>
                  <a:srgbClr val="FF0000"/>
                </a:solidFill>
                <a:latin typeface="Century Gothic" panose="020B0502020202020204" pitchFamily="34" charset="0"/>
              </a:rPr>
              <a:t>ASSUMPTIONS</a:t>
            </a:r>
          </a:p>
          <a:p>
            <a:pPr algn="ctr" eaLnBrk="1" hangingPunct="1">
              <a:buFontTx/>
              <a:buNone/>
            </a:pPr>
            <a:endParaRPr lang="en-US" sz="2500" dirty="0">
              <a:solidFill>
                <a:srgbClr val="FF0000"/>
              </a:solidFill>
              <a:latin typeface="Century Gothic" panose="020B0502020202020204" pitchFamily="34" charset="0"/>
            </a:endParaRPr>
          </a:p>
          <a:p>
            <a:pPr algn="ctr" eaLnBrk="1" hangingPunct="1">
              <a:buFontTx/>
              <a:buNone/>
            </a:pPr>
            <a:r>
              <a:rPr lang="en-US" sz="2500" dirty="0">
                <a:solidFill>
                  <a:srgbClr val="FF0000"/>
                </a:solidFill>
                <a:latin typeface="Century Gothic" panose="020B0502020202020204" pitchFamily="34" charset="0"/>
              </a:rPr>
              <a:t>Ability is fixed</a:t>
            </a:r>
          </a:p>
          <a:p>
            <a:pPr algn="ctr" eaLnBrk="1" hangingPunct="1">
              <a:buFontTx/>
              <a:buNone/>
            </a:pPr>
            <a:r>
              <a:rPr lang="en-US" sz="2500" dirty="0">
                <a:solidFill>
                  <a:srgbClr val="FF0000"/>
                </a:solidFill>
                <a:latin typeface="Century Gothic" panose="020B0502020202020204" pitchFamily="34" charset="0"/>
              </a:rPr>
              <a:t> </a:t>
            </a:r>
          </a:p>
          <a:p>
            <a:pPr algn="ctr" eaLnBrk="1" hangingPunct="1">
              <a:buFontTx/>
              <a:buNone/>
            </a:pPr>
            <a:r>
              <a:rPr lang="en-US" sz="2500" dirty="0">
                <a:solidFill>
                  <a:srgbClr val="FF0000"/>
                </a:solidFill>
                <a:latin typeface="Century Gothic" panose="020B0502020202020204" pitchFamily="34" charset="0"/>
              </a:rPr>
              <a:t>“You either </a:t>
            </a:r>
          </a:p>
          <a:p>
            <a:pPr algn="ctr" eaLnBrk="1" hangingPunct="1">
              <a:buFontTx/>
              <a:buNone/>
            </a:pPr>
            <a:r>
              <a:rPr lang="en-US" sz="2500" dirty="0">
                <a:solidFill>
                  <a:srgbClr val="FF0000"/>
                </a:solidFill>
                <a:latin typeface="Century Gothic" panose="020B0502020202020204" pitchFamily="34" charset="0"/>
              </a:rPr>
              <a:t>have it or you </a:t>
            </a:r>
          </a:p>
          <a:p>
            <a:pPr algn="ctr" eaLnBrk="1" hangingPunct="1">
              <a:buFontTx/>
              <a:buNone/>
            </a:pPr>
            <a:r>
              <a:rPr lang="en-US" sz="2500" dirty="0">
                <a:solidFill>
                  <a:srgbClr val="FF0000"/>
                </a:solidFill>
                <a:latin typeface="Century Gothic" panose="020B0502020202020204" pitchFamily="34" charset="0"/>
              </a:rPr>
              <a:t>don’t”</a:t>
            </a:r>
          </a:p>
        </p:txBody>
      </p:sp>
      <p:sp>
        <p:nvSpPr>
          <p:cNvPr id="56325" name="AutoShape 5"/>
          <p:cNvSpPr>
            <a:spLocks noChangeArrowheads="1"/>
          </p:cNvSpPr>
          <p:nvPr/>
        </p:nvSpPr>
        <p:spPr bwMode="auto">
          <a:xfrm>
            <a:off x="2771775" y="3068640"/>
            <a:ext cx="647700" cy="7207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p:spPr>
        <p:txBody>
          <a:bodyPr wrap="none" anchor="ctr"/>
          <a:lstStyle/>
          <a:p>
            <a:endParaRPr lang="en-GB"/>
          </a:p>
        </p:txBody>
      </p:sp>
      <p:sp>
        <p:nvSpPr>
          <p:cNvPr id="56326" name="Rectangle 6"/>
          <p:cNvSpPr>
            <a:spLocks noChangeArrowheads="1"/>
          </p:cNvSpPr>
          <p:nvPr/>
        </p:nvSpPr>
        <p:spPr bwMode="auto">
          <a:xfrm>
            <a:off x="3571868" y="1428736"/>
            <a:ext cx="2373312" cy="5183187"/>
          </a:xfrm>
          <a:prstGeom prst="rect">
            <a:avLst/>
          </a:prstGeom>
          <a:solidFill>
            <a:schemeClr val="accent5">
              <a:lumMod val="60000"/>
              <a:lumOff val="40000"/>
            </a:schemeClr>
          </a:solidFill>
          <a:ln w="9525">
            <a:solidFill>
              <a:schemeClr val="tx1"/>
            </a:solidFill>
            <a:miter lim="800000"/>
            <a:headEnd/>
            <a:tailEnd/>
          </a:ln>
        </p:spPr>
        <p:txBody>
          <a:bodyPr anchor="ctr"/>
          <a:lstStyle/>
          <a:p>
            <a:pPr marL="304800" indent="-304800" algn="ctr">
              <a:lnSpc>
                <a:spcPts val="2200"/>
              </a:lnSpc>
              <a:spcBef>
                <a:spcPct val="50000"/>
              </a:spcBef>
            </a:pPr>
            <a:r>
              <a:rPr lang="en-US" sz="2500" u="sng" dirty="0">
                <a:solidFill>
                  <a:srgbClr val="FF0000"/>
                </a:solidFill>
                <a:latin typeface="Century Gothic" panose="020B0502020202020204" pitchFamily="34" charset="0"/>
              </a:rPr>
              <a:t>BELIEFS</a:t>
            </a:r>
          </a:p>
          <a:p>
            <a:pPr marL="304800" indent="-304800" algn="ctr">
              <a:lnSpc>
                <a:spcPts val="2200"/>
              </a:lnSpc>
              <a:spcBef>
                <a:spcPct val="50000"/>
              </a:spcBef>
            </a:pPr>
            <a:r>
              <a:rPr lang="en-US" sz="2200" b="0" dirty="0">
                <a:solidFill>
                  <a:srgbClr val="FF0000"/>
                </a:solidFill>
                <a:latin typeface="Century Gothic" panose="020B0502020202020204" pitchFamily="34" charset="0"/>
              </a:rPr>
              <a:t>Inborn</a:t>
            </a:r>
          </a:p>
          <a:p>
            <a:pPr marL="304800" indent="-304800" algn="ctr">
              <a:lnSpc>
                <a:spcPts val="2200"/>
              </a:lnSpc>
              <a:spcBef>
                <a:spcPct val="50000"/>
              </a:spcBef>
            </a:pPr>
            <a:r>
              <a:rPr lang="en-US" sz="2200" b="0" dirty="0">
                <a:solidFill>
                  <a:srgbClr val="FF0000"/>
                </a:solidFill>
                <a:latin typeface="Century Gothic" panose="020B0502020202020204" pitchFamily="34" charset="0"/>
              </a:rPr>
              <a:t>   intelligence </a:t>
            </a:r>
          </a:p>
          <a:p>
            <a:pPr marL="304800" indent="-304800" algn="ctr">
              <a:lnSpc>
                <a:spcPts val="2200"/>
              </a:lnSpc>
              <a:spcBef>
                <a:spcPct val="50000"/>
              </a:spcBef>
            </a:pPr>
            <a:r>
              <a:rPr lang="en-US" sz="2200" dirty="0">
                <a:solidFill>
                  <a:srgbClr val="FF0000"/>
                </a:solidFill>
                <a:latin typeface="Century Gothic" panose="020B0502020202020204" pitchFamily="34" charset="0"/>
              </a:rPr>
              <a:t>i</a:t>
            </a:r>
            <a:r>
              <a:rPr lang="en-US" sz="2200" b="0" dirty="0">
                <a:solidFill>
                  <a:srgbClr val="FF0000"/>
                </a:solidFill>
                <a:latin typeface="Century Gothic" panose="020B0502020202020204" pitchFamily="34" charset="0"/>
              </a:rPr>
              <a:t>s the main</a:t>
            </a:r>
          </a:p>
          <a:p>
            <a:pPr marL="304800" indent="-304800" algn="ctr">
              <a:lnSpc>
                <a:spcPts val="2200"/>
              </a:lnSpc>
              <a:spcBef>
                <a:spcPct val="50000"/>
              </a:spcBef>
            </a:pPr>
            <a:r>
              <a:rPr lang="en-US" sz="2200" b="0" dirty="0">
                <a:solidFill>
                  <a:srgbClr val="FF0000"/>
                </a:solidFill>
                <a:latin typeface="Century Gothic" panose="020B0502020202020204" pitchFamily="34" charset="0"/>
              </a:rPr>
              <a:t>  determinant </a:t>
            </a:r>
          </a:p>
          <a:p>
            <a:pPr marL="304800" indent="-304800" algn="ctr">
              <a:lnSpc>
                <a:spcPts val="2200"/>
              </a:lnSpc>
              <a:spcBef>
                <a:spcPct val="50000"/>
              </a:spcBef>
            </a:pPr>
            <a:r>
              <a:rPr lang="en-US" sz="2200" dirty="0">
                <a:solidFill>
                  <a:srgbClr val="FF0000"/>
                </a:solidFill>
                <a:latin typeface="Century Gothic" panose="020B0502020202020204" pitchFamily="34" charset="0"/>
              </a:rPr>
              <a:t>of </a:t>
            </a:r>
            <a:r>
              <a:rPr lang="en-US" sz="2200" b="0" dirty="0">
                <a:solidFill>
                  <a:srgbClr val="FF0000"/>
                </a:solidFill>
                <a:latin typeface="Century Gothic" panose="020B0502020202020204" pitchFamily="34" charset="0"/>
              </a:rPr>
              <a:t>success</a:t>
            </a:r>
          </a:p>
        </p:txBody>
      </p:sp>
      <p:sp>
        <p:nvSpPr>
          <p:cNvPr id="56327" name="AutoShape 7"/>
          <p:cNvSpPr>
            <a:spLocks noChangeArrowheads="1"/>
          </p:cNvSpPr>
          <p:nvPr/>
        </p:nvSpPr>
        <p:spPr bwMode="auto">
          <a:xfrm>
            <a:off x="6011864" y="3141665"/>
            <a:ext cx="647700" cy="7207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p:spPr>
        <p:txBody>
          <a:bodyPr wrap="none" anchor="ctr"/>
          <a:lstStyle/>
          <a:p>
            <a:endParaRPr lang="en-GB"/>
          </a:p>
        </p:txBody>
      </p:sp>
      <p:sp>
        <p:nvSpPr>
          <p:cNvPr id="56328" name="Rectangle 8"/>
          <p:cNvSpPr>
            <a:spLocks noChangeArrowheads="1"/>
          </p:cNvSpPr>
          <p:nvPr/>
        </p:nvSpPr>
        <p:spPr bwMode="auto">
          <a:xfrm>
            <a:off x="6732589" y="1989138"/>
            <a:ext cx="2122487" cy="3384550"/>
          </a:xfrm>
          <a:prstGeom prst="rect">
            <a:avLst/>
          </a:prstGeom>
          <a:solidFill>
            <a:schemeClr val="accent5">
              <a:lumMod val="60000"/>
              <a:lumOff val="40000"/>
            </a:schemeClr>
          </a:solidFill>
          <a:ln w="9525">
            <a:solidFill>
              <a:schemeClr val="tx1"/>
            </a:solidFill>
            <a:miter lim="800000"/>
            <a:headEnd/>
            <a:tailEnd/>
          </a:ln>
        </p:spPr>
        <p:txBody>
          <a:bodyPr/>
          <a:lstStyle/>
          <a:p>
            <a:pPr>
              <a:lnSpc>
                <a:spcPts val="2200"/>
              </a:lnSpc>
              <a:spcBef>
                <a:spcPct val="50000"/>
              </a:spcBef>
            </a:pPr>
            <a:r>
              <a:rPr lang="en-US" sz="2500" u="sng" dirty="0"/>
              <a:t> </a:t>
            </a:r>
          </a:p>
          <a:p>
            <a:pPr algn="ctr">
              <a:lnSpc>
                <a:spcPts val="2200"/>
              </a:lnSpc>
              <a:spcBef>
                <a:spcPct val="50000"/>
              </a:spcBef>
            </a:pPr>
            <a:r>
              <a:rPr lang="en-US" sz="2500" dirty="0">
                <a:solidFill>
                  <a:srgbClr val="FF0000"/>
                </a:solidFill>
              </a:rPr>
              <a:t> </a:t>
            </a:r>
            <a:r>
              <a:rPr lang="en-US" sz="2500" u="sng" dirty="0">
                <a:solidFill>
                  <a:srgbClr val="FF0000"/>
                </a:solidFill>
                <a:latin typeface="Century Gothic" panose="020B0502020202020204" pitchFamily="34" charset="0"/>
              </a:rPr>
              <a:t>OUTCOMES</a:t>
            </a:r>
          </a:p>
          <a:p>
            <a:pPr algn="ctr">
              <a:lnSpc>
                <a:spcPts val="2200"/>
              </a:lnSpc>
              <a:spcBef>
                <a:spcPct val="50000"/>
              </a:spcBef>
            </a:pPr>
            <a:endParaRPr lang="en-US" sz="1600" b="0" dirty="0">
              <a:solidFill>
                <a:srgbClr val="FF0000"/>
              </a:solidFill>
              <a:latin typeface="Century Gothic" panose="020B0502020202020204" pitchFamily="34" charset="0"/>
            </a:endParaRPr>
          </a:p>
          <a:p>
            <a:pPr algn="ctr">
              <a:lnSpc>
                <a:spcPts val="2200"/>
              </a:lnSpc>
              <a:spcBef>
                <a:spcPct val="50000"/>
              </a:spcBef>
            </a:pPr>
            <a:r>
              <a:rPr lang="en-US" sz="2000" b="0" dirty="0">
                <a:solidFill>
                  <a:srgbClr val="FF0000"/>
                </a:solidFill>
                <a:latin typeface="Century Gothic" panose="020B0502020202020204" pitchFamily="34" charset="0"/>
              </a:rPr>
              <a:t>   Poor Results</a:t>
            </a:r>
          </a:p>
          <a:p>
            <a:pPr algn="ctr">
              <a:lnSpc>
                <a:spcPts val="2200"/>
              </a:lnSpc>
              <a:spcBef>
                <a:spcPct val="50000"/>
              </a:spcBef>
            </a:pPr>
            <a:endParaRPr lang="en-US" sz="2000" b="0" dirty="0">
              <a:solidFill>
                <a:srgbClr val="FF0000"/>
              </a:solidFill>
              <a:latin typeface="Century Gothic" panose="020B0502020202020204" pitchFamily="34" charset="0"/>
            </a:endParaRPr>
          </a:p>
          <a:p>
            <a:pPr algn="ctr">
              <a:lnSpc>
                <a:spcPts val="2200"/>
              </a:lnSpc>
              <a:spcBef>
                <a:spcPct val="50000"/>
              </a:spcBef>
            </a:pPr>
            <a:r>
              <a:rPr lang="en-US" sz="2000" b="0" dirty="0">
                <a:solidFill>
                  <a:srgbClr val="FF0000"/>
                </a:solidFill>
                <a:latin typeface="Century Gothic" panose="020B0502020202020204" pitchFamily="34" charset="0"/>
              </a:rPr>
              <a:t>     Defeatism</a:t>
            </a:r>
          </a:p>
          <a:p>
            <a:pPr>
              <a:lnSpc>
                <a:spcPts val="2200"/>
              </a:lnSpc>
              <a:spcBef>
                <a:spcPct val="50000"/>
              </a:spcBef>
            </a:pPr>
            <a:endParaRPr lang="en-US" sz="1600" b="0" dirty="0">
              <a:solidFill>
                <a:srgbClr val="FFFF00"/>
              </a:solidFill>
            </a:endParaRPr>
          </a:p>
        </p:txBody>
      </p:sp>
      <p:pic>
        <p:nvPicPr>
          <p:cNvPr id="9" name="Picture 2"/>
          <p:cNvPicPr>
            <a:picLocks noChangeAspect="1" noChangeArrowheads="1"/>
          </p:cNvPicPr>
          <p:nvPr/>
        </p:nvPicPr>
        <p:blipFill>
          <a:blip r:embed="rId3" cstate="print"/>
          <a:srcRect/>
          <a:stretch>
            <a:fillRect/>
          </a:stretch>
        </p:blipFill>
        <p:spPr bwMode="auto">
          <a:xfrm>
            <a:off x="6660232" y="188640"/>
            <a:ext cx="2204291" cy="1000132"/>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6324">
                                            <p:bg/>
                                          </p:spTgt>
                                        </p:tgtEl>
                                        <p:attrNameLst>
                                          <p:attrName>style.visibility</p:attrName>
                                        </p:attrNameLst>
                                      </p:cBhvr>
                                      <p:to>
                                        <p:strVal val="visible"/>
                                      </p:to>
                                    </p:set>
                                    <p:anim calcmode="lin" valueType="num">
                                      <p:cBhvr additive="base">
                                        <p:cTn id="7" dur="500" fill="hold"/>
                                        <p:tgtEl>
                                          <p:spTgt spid="56324">
                                            <p:bg/>
                                          </p:spTgt>
                                        </p:tgtEl>
                                        <p:attrNameLst>
                                          <p:attrName>ppt_x</p:attrName>
                                        </p:attrNameLst>
                                      </p:cBhvr>
                                      <p:tavLst>
                                        <p:tav tm="0">
                                          <p:val>
                                            <p:strVal val="1+#ppt_w/2"/>
                                          </p:val>
                                        </p:tav>
                                        <p:tav tm="100000">
                                          <p:val>
                                            <p:strVal val="#ppt_x"/>
                                          </p:val>
                                        </p:tav>
                                      </p:tavLst>
                                    </p:anim>
                                    <p:anim calcmode="lin" valueType="num">
                                      <p:cBhvr additive="base">
                                        <p:cTn id="8" dur="500" fill="hold"/>
                                        <p:tgtEl>
                                          <p:spTgt spid="56324">
                                            <p:bg/>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6324">
                                            <p:txEl>
                                              <p:pRg st="1" end="1"/>
                                            </p:txEl>
                                          </p:spTgt>
                                        </p:tgtEl>
                                        <p:attrNameLst>
                                          <p:attrName>style.visibility</p:attrName>
                                        </p:attrNameLst>
                                      </p:cBhvr>
                                      <p:to>
                                        <p:strVal val="visible"/>
                                      </p:to>
                                    </p:set>
                                    <p:anim calcmode="lin" valueType="num">
                                      <p:cBhvr additive="base">
                                        <p:cTn id="11" dur="500" fill="hold"/>
                                        <p:tgtEl>
                                          <p:spTgt spid="56324">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56324">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6324">
                                            <p:txEl>
                                              <p:pRg st="3" end="3"/>
                                            </p:txEl>
                                          </p:spTgt>
                                        </p:tgtEl>
                                        <p:attrNameLst>
                                          <p:attrName>style.visibility</p:attrName>
                                        </p:attrNameLst>
                                      </p:cBhvr>
                                      <p:to>
                                        <p:strVal val="visible"/>
                                      </p:to>
                                    </p:set>
                                    <p:anim calcmode="lin" valueType="num">
                                      <p:cBhvr additive="base">
                                        <p:cTn id="15" dur="500" fill="hold"/>
                                        <p:tgtEl>
                                          <p:spTgt spid="56324">
                                            <p:txEl>
                                              <p:pRg st="3" end="3"/>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56324">
                                            <p:txEl>
                                              <p:pRg st="3" end="3"/>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56324">
                                            <p:txEl>
                                              <p:pRg st="4" end="4"/>
                                            </p:txEl>
                                          </p:spTgt>
                                        </p:tgtEl>
                                        <p:attrNameLst>
                                          <p:attrName>style.visibility</p:attrName>
                                        </p:attrNameLst>
                                      </p:cBhvr>
                                      <p:to>
                                        <p:strVal val="visible"/>
                                      </p:to>
                                    </p:set>
                                    <p:anim calcmode="lin" valueType="num">
                                      <p:cBhvr additive="base">
                                        <p:cTn id="19" dur="500" fill="hold"/>
                                        <p:tgtEl>
                                          <p:spTgt spid="56324">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6324">
                                            <p:txEl>
                                              <p:pRg st="4" end="4"/>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56324">
                                            <p:txEl>
                                              <p:pRg st="5" end="5"/>
                                            </p:txEl>
                                          </p:spTgt>
                                        </p:tgtEl>
                                        <p:attrNameLst>
                                          <p:attrName>style.visibility</p:attrName>
                                        </p:attrNameLst>
                                      </p:cBhvr>
                                      <p:to>
                                        <p:strVal val="visible"/>
                                      </p:to>
                                    </p:set>
                                    <p:anim calcmode="lin" valueType="num">
                                      <p:cBhvr additive="base">
                                        <p:cTn id="23" dur="500" fill="hold"/>
                                        <p:tgtEl>
                                          <p:spTgt spid="56324">
                                            <p:txEl>
                                              <p:pRg st="5" end="5"/>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56324">
                                            <p:txEl>
                                              <p:pRg st="5" end="5"/>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56324">
                                            <p:txEl>
                                              <p:pRg st="6" end="6"/>
                                            </p:txEl>
                                          </p:spTgt>
                                        </p:tgtEl>
                                        <p:attrNameLst>
                                          <p:attrName>style.visibility</p:attrName>
                                        </p:attrNameLst>
                                      </p:cBhvr>
                                      <p:to>
                                        <p:strVal val="visible"/>
                                      </p:to>
                                    </p:set>
                                    <p:anim calcmode="lin" valueType="num">
                                      <p:cBhvr additive="base">
                                        <p:cTn id="27" dur="500" fill="hold"/>
                                        <p:tgtEl>
                                          <p:spTgt spid="56324">
                                            <p:txEl>
                                              <p:pRg st="6" end="6"/>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56324">
                                            <p:txEl>
                                              <p:pRg st="6" end="6"/>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56324">
                                            <p:txEl>
                                              <p:pRg st="7" end="7"/>
                                            </p:txEl>
                                          </p:spTgt>
                                        </p:tgtEl>
                                        <p:attrNameLst>
                                          <p:attrName>style.visibility</p:attrName>
                                        </p:attrNameLst>
                                      </p:cBhvr>
                                      <p:to>
                                        <p:strVal val="visible"/>
                                      </p:to>
                                    </p:set>
                                    <p:anim calcmode="lin" valueType="num">
                                      <p:cBhvr additive="base">
                                        <p:cTn id="31" dur="500" fill="hold"/>
                                        <p:tgtEl>
                                          <p:spTgt spid="56324">
                                            <p:txEl>
                                              <p:pRg st="7" end="7"/>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56324">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63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63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63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56328"/>
                                        </p:tgtEl>
                                        <p:attrNameLst>
                                          <p:attrName>style.visibility</p:attrName>
                                        </p:attrNameLst>
                                      </p:cBhvr>
                                      <p:to>
                                        <p:strVal val="visible"/>
                                      </p:to>
                                    </p:set>
                                    <p:anim calcmode="lin" valueType="num">
                                      <p:cBhvr additive="base">
                                        <p:cTn id="49" dur="500" fill="hold"/>
                                        <p:tgtEl>
                                          <p:spTgt spid="56328"/>
                                        </p:tgtEl>
                                        <p:attrNameLst>
                                          <p:attrName>ppt_x</p:attrName>
                                        </p:attrNameLst>
                                      </p:cBhvr>
                                      <p:tavLst>
                                        <p:tav tm="0">
                                          <p:val>
                                            <p:strVal val="1+#ppt_w/2"/>
                                          </p:val>
                                        </p:tav>
                                        <p:tav tm="100000">
                                          <p:val>
                                            <p:strVal val="#ppt_x"/>
                                          </p:val>
                                        </p:tav>
                                      </p:tavLst>
                                    </p:anim>
                                    <p:anim calcmode="lin" valueType="num">
                                      <p:cBhvr additive="base">
                                        <p:cTn id="50" dur="500" fill="hold"/>
                                        <p:tgtEl>
                                          <p:spTgt spid="563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build="p" animBg="1"/>
      <p:bldP spid="56325" grpId="0" animBg="1"/>
      <p:bldP spid="56326" grpId="0" animBg="1"/>
      <p:bldP spid="56327" grpId="0" animBg="1"/>
      <p:bldP spid="563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928670"/>
            <a:ext cx="8786812" cy="920750"/>
          </a:xfrm>
        </p:spPr>
        <p:txBody>
          <a:bodyPr/>
          <a:lstStyle/>
          <a:p>
            <a:pPr algn="l" eaLnBrk="1" fontAlgn="auto" hangingPunct="1">
              <a:spcAft>
                <a:spcPts val="0"/>
              </a:spcAft>
              <a:defRPr/>
            </a:pPr>
            <a:r>
              <a:rPr lang="en-US" sz="2800" dirty="0">
                <a:solidFill>
                  <a:srgbClr val="000000"/>
                </a:solidFill>
              </a:rPr>
              <a:t>      </a:t>
            </a:r>
            <a:r>
              <a:rPr lang="en-US" sz="4000" b="1" dirty="0">
                <a:solidFill>
                  <a:srgbClr val="000000"/>
                </a:solidFill>
                <a:latin typeface="Century Gothic" panose="020B0502020202020204" pitchFamily="34" charset="0"/>
              </a:rPr>
              <a:t>Belief in Effort-Based Ability</a:t>
            </a:r>
            <a:endParaRPr lang="en-US" sz="4000" b="1" dirty="0">
              <a:solidFill>
                <a:schemeClr val="accent1">
                  <a:satMod val="150000"/>
                </a:schemeClr>
              </a:solidFill>
              <a:latin typeface="Century Gothic" panose="020B0502020202020204" pitchFamily="34" charset="0"/>
            </a:endParaRPr>
          </a:p>
        </p:txBody>
      </p:sp>
      <p:sp>
        <p:nvSpPr>
          <p:cNvPr id="59395" name="Rectangle 3"/>
          <p:cNvSpPr>
            <a:spLocks noGrp="1" noChangeArrowheads="1"/>
          </p:cNvSpPr>
          <p:nvPr>
            <p:ph idx="1"/>
          </p:nvPr>
        </p:nvSpPr>
        <p:spPr>
          <a:xfrm>
            <a:off x="214282" y="2285992"/>
            <a:ext cx="2373313" cy="4248150"/>
          </a:xfrm>
          <a:solidFill>
            <a:srgbClr val="FFFF99"/>
          </a:solidFill>
          <a:ln>
            <a:solidFill>
              <a:schemeClr val="tx1"/>
            </a:solidFill>
          </a:ln>
        </p:spPr>
        <p:txBody>
          <a:bodyPr/>
          <a:lstStyle/>
          <a:p>
            <a:pPr marL="0" indent="0" eaLnBrk="1" hangingPunct="1">
              <a:buFontTx/>
              <a:buNone/>
            </a:pPr>
            <a:endParaRPr lang="en-US" sz="2200" u="sng" dirty="0"/>
          </a:p>
          <a:p>
            <a:pPr marL="0" indent="0" algn="ctr" eaLnBrk="1" hangingPunct="1">
              <a:buFontTx/>
              <a:buNone/>
            </a:pPr>
            <a:r>
              <a:rPr lang="en-US" sz="2200" u="sng" dirty="0">
                <a:solidFill>
                  <a:srgbClr val="00B050"/>
                </a:solidFill>
                <a:latin typeface="Century Gothic" panose="020B0502020202020204" pitchFamily="34" charset="0"/>
              </a:rPr>
              <a:t>ASSUMPTIONS</a:t>
            </a:r>
          </a:p>
          <a:p>
            <a:pPr marL="0" indent="0" algn="ctr" eaLnBrk="1" hangingPunct="1">
              <a:buFontTx/>
              <a:buNone/>
            </a:pPr>
            <a:endParaRPr lang="en-US" sz="2800" dirty="0">
              <a:solidFill>
                <a:srgbClr val="00B050"/>
              </a:solidFill>
              <a:latin typeface="Century Gothic" panose="020B0502020202020204" pitchFamily="34" charset="0"/>
              <a:cs typeface="Arial" charset="0"/>
            </a:endParaRPr>
          </a:p>
          <a:p>
            <a:pPr marL="0" indent="0" algn="ctr" eaLnBrk="1" hangingPunct="1">
              <a:buFontTx/>
              <a:buNone/>
            </a:pPr>
            <a:r>
              <a:rPr lang="en-US" sz="2500" dirty="0">
                <a:solidFill>
                  <a:srgbClr val="00B050"/>
                </a:solidFill>
                <a:latin typeface="Century Gothic" panose="020B0502020202020204" pitchFamily="34" charset="0"/>
                <a:cs typeface="Arial" charset="0"/>
              </a:rPr>
              <a:t>Effort = </a:t>
            </a:r>
          </a:p>
          <a:p>
            <a:pPr marL="0" indent="0" algn="ctr" eaLnBrk="1" hangingPunct="1">
              <a:buFontTx/>
              <a:buNone/>
            </a:pPr>
            <a:r>
              <a:rPr lang="en-US" sz="2500" dirty="0">
                <a:solidFill>
                  <a:srgbClr val="00B050"/>
                </a:solidFill>
                <a:latin typeface="Century Gothic" panose="020B0502020202020204" pitchFamily="34" charset="0"/>
                <a:cs typeface="Arial" charset="0"/>
              </a:rPr>
              <a:t>Development</a:t>
            </a:r>
          </a:p>
        </p:txBody>
      </p:sp>
      <p:sp>
        <p:nvSpPr>
          <p:cNvPr id="59396" name="AutoShape 4"/>
          <p:cNvSpPr>
            <a:spLocks noChangeArrowheads="1"/>
          </p:cNvSpPr>
          <p:nvPr/>
        </p:nvSpPr>
        <p:spPr bwMode="auto">
          <a:xfrm>
            <a:off x="2627784" y="3068640"/>
            <a:ext cx="586894" cy="7207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B050"/>
          </a:solidFill>
          <a:ln w="9525">
            <a:solidFill>
              <a:schemeClr val="tx1"/>
            </a:solidFill>
            <a:miter lim="800000"/>
            <a:headEnd/>
            <a:tailEnd/>
          </a:ln>
        </p:spPr>
        <p:txBody>
          <a:bodyPr wrap="none" anchor="ctr"/>
          <a:lstStyle/>
          <a:p>
            <a:endParaRPr lang="en-GB"/>
          </a:p>
        </p:txBody>
      </p:sp>
      <p:sp>
        <p:nvSpPr>
          <p:cNvPr id="59397" name="Rectangle 5"/>
          <p:cNvSpPr>
            <a:spLocks noChangeArrowheads="1"/>
          </p:cNvSpPr>
          <p:nvPr/>
        </p:nvSpPr>
        <p:spPr bwMode="auto">
          <a:xfrm>
            <a:off x="3214678" y="1928802"/>
            <a:ext cx="2703654" cy="4714907"/>
          </a:xfrm>
          <a:prstGeom prst="rect">
            <a:avLst/>
          </a:prstGeom>
          <a:solidFill>
            <a:srgbClr val="FFFF99"/>
          </a:solidFill>
          <a:ln w="9525">
            <a:solidFill>
              <a:schemeClr val="tx1"/>
            </a:solidFill>
            <a:miter lim="800000"/>
            <a:headEnd/>
            <a:tailEnd/>
          </a:ln>
        </p:spPr>
        <p:txBody>
          <a:bodyPr/>
          <a:lstStyle/>
          <a:p>
            <a:pPr marL="304800" indent="-304800">
              <a:lnSpc>
                <a:spcPts val="2200"/>
              </a:lnSpc>
              <a:spcBef>
                <a:spcPct val="50000"/>
              </a:spcBef>
            </a:pPr>
            <a:endParaRPr lang="en-US" sz="2500" u="sng" dirty="0"/>
          </a:p>
          <a:p>
            <a:pPr marL="304800" indent="-304800" algn="ctr">
              <a:lnSpc>
                <a:spcPts val="2200"/>
              </a:lnSpc>
              <a:spcBef>
                <a:spcPct val="50000"/>
              </a:spcBef>
            </a:pPr>
            <a:r>
              <a:rPr lang="en-US" sz="2500" u="sng" dirty="0">
                <a:solidFill>
                  <a:srgbClr val="00B050"/>
                </a:solidFill>
                <a:latin typeface="Century Gothic" panose="020B0502020202020204" pitchFamily="34" charset="0"/>
              </a:rPr>
              <a:t>BELIEFS</a:t>
            </a:r>
          </a:p>
          <a:p>
            <a:pPr marL="304800" indent="-304800">
              <a:lnSpc>
                <a:spcPts val="2200"/>
              </a:lnSpc>
              <a:spcBef>
                <a:spcPct val="50000"/>
              </a:spcBef>
            </a:pPr>
            <a:endParaRPr lang="en-US" sz="1600" dirty="0">
              <a:solidFill>
                <a:srgbClr val="00B050"/>
              </a:solidFill>
              <a:latin typeface="Century Gothic" panose="020B0502020202020204" pitchFamily="34" charset="0"/>
            </a:endParaRPr>
          </a:p>
          <a:p>
            <a:pPr marL="304800" indent="-304800" algn="ctr">
              <a:lnSpc>
                <a:spcPts val="2200"/>
              </a:lnSpc>
              <a:spcBef>
                <a:spcPct val="50000"/>
              </a:spcBef>
            </a:pPr>
            <a:r>
              <a:rPr lang="en-US" sz="1600" dirty="0">
                <a:solidFill>
                  <a:srgbClr val="00B050"/>
                </a:solidFill>
                <a:latin typeface="Century Gothic" panose="020B0502020202020204" pitchFamily="34" charset="0"/>
              </a:rPr>
              <a:t>    </a:t>
            </a:r>
            <a:r>
              <a:rPr lang="en-US" sz="2500" b="0" dirty="0">
                <a:solidFill>
                  <a:srgbClr val="00B050"/>
                </a:solidFill>
                <a:latin typeface="Century Gothic" panose="020B0502020202020204" pitchFamily="34" charset="0"/>
              </a:rPr>
              <a:t>Consistent effort</a:t>
            </a:r>
          </a:p>
          <a:p>
            <a:pPr marL="304800" indent="-304800" algn="ctr">
              <a:lnSpc>
                <a:spcPts val="2200"/>
              </a:lnSpc>
              <a:spcBef>
                <a:spcPct val="50000"/>
              </a:spcBef>
            </a:pPr>
            <a:r>
              <a:rPr lang="en-US" sz="2500" b="0" dirty="0">
                <a:solidFill>
                  <a:srgbClr val="00B050"/>
                </a:solidFill>
                <a:latin typeface="Century Gothic" panose="020B0502020202020204" pitchFamily="34" charset="0"/>
              </a:rPr>
              <a:t> and effective </a:t>
            </a:r>
          </a:p>
          <a:p>
            <a:pPr marL="304800" indent="-304800" algn="ctr">
              <a:lnSpc>
                <a:spcPts val="2200"/>
              </a:lnSpc>
              <a:spcBef>
                <a:spcPct val="50000"/>
              </a:spcBef>
            </a:pPr>
            <a:r>
              <a:rPr lang="en-US" sz="2500" b="0" dirty="0">
                <a:solidFill>
                  <a:srgbClr val="00B050"/>
                </a:solidFill>
                <a:latin typeface="Century Gothic" panose="020B0502020202020204" pitchFamily="34" charset="0"/>
              </a:rPr>
              <a:t>strategies are        </a:t>
            </a:r>
          </a:p>
          <a:p>
            <a:pPr marL="304800" indent="-304800" algn="ctr">
              <a:lnSpc>
                <a:spcPts val="2200"/>
              </a:lnSpc>
              <a:spcBef>
                <a:spcPct val="50000"/>
              </a:spcBef>
            </a:pPr>
            <a:r>
              <a:rPr lang="en-US" sz="2500" b="0" dirty="0">
                <a:solidFill>
                  <a:srgbClr val="00B050"/>
                </a:solidFill>
                <a:latin typeface="Century Gothic" panose="020B0502020202020204" pitchFamily="34" charset="0"/>
              </a:rPr>
              <a:t>the main </a:t>
            </a:r>
          </a:p>
          <a:p>
            <a:pPr marL="304800" indent="-304800" algn="ctr">
              <a:lnSpc>
                <a:spcPts val="2200"/>
              </a:lnSpc>
              <a:spcBef>
                <a:spcPct val="50000"/>
              </a:spcBef>
            </a:pPr>
            <a:r>
              <a:rPr lang="en-US" sz="2500" b="0" dirty="0">
                <a:solidFill>
                  <a:srgbClr val="00B050"/>
                </a:solidFill>
                <a:latin typeface="Century Gothic" panose="020B0502020202020204" pitchFamily="34" charset="0"/>
              </a:rPr>
              <a:t>determinants of </a:t>
            </a:r>
          </a:p>
          <a:p>
            <a:pPr marL="304800" indent="-304800" algn="ctr">
              <a:lnSpc>
                <a:spcPts val="2200"/>
              </a:lnSpc>
              <a:spcBef>
                <a:spcPct val="50000"/>
              </a:spcBef>
            </a:pPr>
            <a:r>
              <a:rPr lang="en-US" sz="2500" dirty="0">
                <a:solidFill>
                  <a:srgbClr val="00B050"/>
                </a:solidFill>
                <a:latin typeface="Century Gothic" panose="020B0502020202020204" pitchFamily="34" charset="0"/>
              </a:rPr>
              <a:t>s</a:t>
            </a:r>
            <a:r>
              <a:rPr lang="en-US" sz="2500" b="0" dirty="0">
                <a:solidFill>
                  <a:srgbClr val="00B050"/>
                </a:solidFill>
                <a:latin typeface="Century Gothic" panose="020B0502020202020204" pitchFamily="34" charset="0"/>
              </a:rPr>
              <a:t>uccess.</a:t>
            </a:r>
          </a:p>
        </p:txBody>
      </p:sp>
      <p:sp>
        <p:nvSpPr>
          <p:cNvPr id="59398" name="AutoShape 6"/>
          <p:cNvSpPr>
            <a:spLocks noChangeArrowheads="1"/>
          </p:cNvSpPr>
          <p:nvPr/>
        </p:nvSpPr>
        <p:spPr bwMode="auto">
          <a:xfrm>
            <a:off x="6012160" y="3141665"/>
            <a:ext cx="647404" cy="7207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B050"/>
          </a:solidFill>
          <a:ln w="9525">
            <a:solidFill>
              <a:schemeClr val="tx1"/>
            </a:solidFill>
            <a:miter lim="800000"/>
            <a:headEnd/>
            <a:tailEnd/>
          </a:ln>
        </p:spPr>
        <p:txBody>
          <a:bodyPr wrap="none" anchor="ctr"/>
          <a:lstStyle/>
          <a:p>
            <a:endParaRPr lang="en-GB">
              <a:solidFill>
                <a:srgbClr val="00B050"/>
              </a:solidFill>
            </a:endParaRPr>
          </a:p>
        </p:txBody>
      </p:sp>
      <p:sp>
        <p:nvSpPr>
          <p:cNvPr id="59399" name="Rectangle 7"/>
          <p:cNvSpPr>
            <a:spLocks noChangeArrowheads="1"/>
          </p:cNvSpPr>
          <p:nvPr/>
        </p:nvSpPr>
        <p:spPr bwMode="auto">
          <a:xfrm>
            <a:off x="6715140" y="2071678"/>
            <a:ext cx="2160587" cy="4343400"/>
          </a:xfrm>
          <a:prstGeom prst="rect">
            <a:avLst/>
          </a:prstGeom>
          <a:solidFill>
            <a:srgbClr val="FFFF99"/>
          </a:solidFill>
          <a:ln w="9525">
            <a:solidFill>
              <a:schemeClr val="tx1"/>
            </a:solidFill>
            <a:miter lim="800000"/>
            <a:headEnd/>
            <a:tailEnd/>
          </a:ln>
        </p:spPr>
        <p:txBody>
          <a:bodyPr/>
          <a:lstStyle/>
          <a:p>
            <a:pPr algn="ctr">
              <a:lnSpc>
                <a:spcPts val="2200"/>
              </a:lnSpc>
              <a:spcBef>
                <a:spcPct val="50000"/>
              </a:spcBef>
            </a:pPr>
            <a:endParaRPr lang="en-US" sz="2500" u="sng" dirty="0"/>
          </a:p>
          <a:p>
            <a:pPr algn="ctr">
              <a:lnSpc>
                <a:spcPts val="2200"/>
              </a:lnSpc>
              <a:spcBef>
                <a:spcPct val="50000"/>
              </a:spcBef>
            </a:pPr>
            <a:r>
              <a:rPr lang="en-US" sz="2500" u="sng" dirty="0">
                <a:solidFill>
                  <a:srgbClr val="00B050"/>
                </a:solidFill>
                <a:latin typeface="Century Gothic" panose="020B0502020202020204" pitchFamily="34" charset="0"/>
              </a:rPr>
              <a:t>OUTCOME</a:t>
            </a:r>
          </a:p>
          <a:p>
            <a:pPr>
              <a:lnSpc>
                <a:spcPts val="2200"/>
              </a:lnSpc>
              <a:spcBef>
                <a:spcPct val="50000"/>
              </a:spcBef>
            </a:pPr>
            <a:r>
              <a:rPr lang="en-US" sz="2500" dirty="0">
                <a:solidFill>
                  <a:srgbClr val="00B050"/>
                </a:solidFill>
                <a:latin typeface="Century Gothic" panose="020B0502020202020204" pitchFamily="34" charset="0"/>
              </a:rPr>
              <a:t>   </a:t>
            </a:r>
          </a:p>
          <a:p>
            <a:pPr algn="ctr">
              <a:lnSpc>
                <a:spcPts val="2200"/>
              </a:lnSpc>
              <a:spcBef>
                <a:spcPct val="50000"/>
              </a:spcBef>
            </a:pPr>
            <a:r>
              <a:rPr lang="en-US" sz="2500" b="0" dirty="0">
                <a:solidFill>
                  <a:srgbClr val="00B050"/>
                </a:solidFill>
                <a:latin typeface="Century Gothic" panose="020B0502020202020204" pitchFamily="34" charset="0"/>
              </a:rPr>
              <a:t>Engagement</a:t>
            </a:r>
          </a:p>
          <a:p>
            <a:pPr algn="ctr">
              <a:lnSpc>
                <a:spcPts val="2200"/>
              </a:lnSpc>
              <a:spcBef>
                <a:spcPct val="50000"/>
              </a:spcBef>
              <a:buFont typeface="Arial" charset="0"/>
              <a:buAutoNum type="arabicPeriod"/>
            </a:pPr>
            <a:endParaRPr lang="en-US" sz="2500" b="0" dirty="0">
              <a:solidFill>
                <a:srgbClr val="00B050"/>
              </a:solidFill>
              <a:latin typeface="Century Gothic" panose="020B0502020202020204" pitchFamily="34" charset="0"/>
            </a:endParaRPr>
          </a:p>
          <a:p>
            <a:pPr algn="ctr">
              <a:lnSpc>
                <a:spcPts val="2200"/>
              </a:lnSpc>
              <a:spcBef>
                <a:spcPct val="50000"/>
              </a:spcBef>
            </a:pPr>
            <a:r>
              <a:rPr lang="en-US" sz="2500" b="0" dirty="0">
                <a:solidFill>
                  <a:srgbClr val="00B050"/>
                </a:solidFill>
                <a:latin typeface="Century Gothic" panose="020B0502020202020204" pitchFamily="34" charset="0"/>
              </a:rPr>
              <a:t>Confidence</a:t>
            </a:r>
          </a:p>
          <a:p>
            <a:pPr algn="ctr">
              <a:lnSpc>
                <a:spcPts val="2200"/>
              </a:lnSpc>
              <a:spcBef>
                <a:spcPct val="50000"/>
              </a:spcBef>
              <a:buFont typeface="Arial" charset="0"/>
              <a:buAutoNum type="arabicPeriod"/>
            </a:pPr>
            <a:endParaRPr lang="en-US" sz="2500" b="0" dirty="0">
              <a:solidFill>
                <a:srgbClr val="00B050"/>
              </a:solidFill>
              <a:latin typeface="Century Gothic" panose="020B0502020202020204" pitchFamily="34" charset="0"/>
            </a:endParaRPr>
          </a:p>
          <a:p>
            <a:pPr algn="ctr">
              <a:lnSpc>
                <a:spcPts val="2200"/>
              </a:lnSpc>
              <a:spcBef>
                <a:spcPct val="50000"/>
              </a:spcBef>
            </a:pPr>
            <a:r>
              <a:rPr lang="en-US" sz="2500" b="0" dirty="0">
                <a:solidFill>
                  <a:srgbClr val="00B050"/>
                </a:solidFill>
                <a:latin typeface="Century Gothic" panose="020B0502020202020204" pitchFamily="34" charset="0"/>
              </a:rPr>
              <a:t>Results</a:t>
            </a:r>
          </a:p>
        </p:txBody>
      </p:sp>
      <p:pic>
        <p:nvPicPr>
          <p:cNvPr id="8" name="Picture 2"/>
          <p:cNvPicPr>
            <a:picLocks noChangeAspect="1" noChangeArrowheads="1"/>
          </p:cNvPicPr>
          <p:nvPr/>
        </p:nvPicPr>
        <p:blipFill>
          <a:blip r:embed="rId3" cstate="print"/>
          <a:srcRect/>
          <a:stretch>
            <a:fillRect/>
          </a:stretch>
        </p:blipFill>
        <p:spPr bwMode="auto">
          <a:xfrm>
            <a:off x="6660232" y="188640"/>
            <a:ext cx="2204291" cy="1000132"/>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9395">
                                            <p:bg/>
                                          </p:spTgt>
                                        </p:tgtEl>
                                        <p:attrNameLst>
                                          <p:attrName>style.visibility</p:attrName>
                                        </p:attrNameLst>
                                      </p:cBhvr>
                                      <p:to>
                                        <p:strVal val="visible"/>
                                      </p:to>
                                    </p:set>
                                    <p:anim calcmode="lin" valueType="num">
                                      <p:cBhvr additive="base">
                                        <p:cTn id="7" dur="500" fill="hold"/>
                                        <p:tgtEl>
                                          <p:spTgt spid="59395">
                                            <p:bg/>
                                          </p:spTgt>
                                        </p:tgtEl>
                                        <p:attrNameLst>
                                          <p:attrName>ppt_x</p:attrName>
                                        </p:attrNameLst>
                                      </p:cBhvr>
                                      <p:tavLst>
                                        <p:tav tm="0">
                                          <p:val>
                                            <p:strVal val="1+#ppt_w/2"/>
                                          </p:val>
                                        </p:tav>
                                        <p:tav tm="100000">
                                          <p:val>
                                            <p:strVal val="#ppt_x"/>
                                          </p:val>
                                        </p:tav>
                                      </p:tavLst>
                                    </p:anim>
                                    <p:anim calcmode="lin" valueType="num">
                                      <p:cBhvr additive="base">
                                        <p:cTn id="8" dur="500" fill="hold"/>
                                        <p:tgtEl>
                                          <p:spTgt spid="59395">
                                            <p:bg/>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9395">
                                            <p:txEl>
                                              <p:pRg st="1" end="1"/>
                                            </p:txEl>
                                          </p:spTgt>
                                        </p:tgtEl>
                                        <p:attrNameLst>
                                          <p:attrName>style.visibility</p:attrName>
                                        </p:attrNameLst>
                                      </p:cBhvr>
                                      <p:to>
                                        <p:strVal val="visible"/>
                                      </p:to>
                                    </p:set>
                                    <p:anim calcmode="lin" valueType="num">
                                      <p:cBhvr additive="base">
                                        <p:cTn id="11" dur="500" fill="hold"/>
                                        <p:tgtEl>
                                          <p:spTgt spid="59395">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59395">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9395">
                                            <p:txEl>
                                              <p:pRg st="3" end="3"/>
                                            </p:txEl>
                                          </p:spTgt>
                                        </p:tgtEl>
                                        <p:attrNameLst>
                                          <p:attrName>style.visibility</p:attrName>
                                        </p:attrNameLst>
                                      </p:cBhvr>
                                      <p:to>
                                        <p:strVal val="visible"/>
                                      </p:to>
                                    </p:set>
                                    <p:anim calcmode="lin" valueType="num">
                                      <p:cBhvr additive="base">
                                        <p:cTn id="15" dur="500" fill="hold"/>
                                        <p:tgtEl>
                                          <p:spTgt spid="59395">
                                            <p:txEl>
                                              <p:pRg st="3" end="3"/>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59395">
                                            <p:txEl>
                                              <p:pRg st="3" end="3"/>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59395">
                                            <p:txEl>
                                              <p:pRg st="4" end="4"/>
                                            </p:txEl>
                                          </p:spTgt>
                                        </p:tgtEl>
                                        <p:attrNameLst>
                                          <p:attrName>style.visibility</p:attrName>
                                        </p:attrNameLst>
                                      </p:cBhvr>
                                      <p:to>
                                        <p:strVal val="visible"/>
                                      </p:to>
                                    </p:set>
                                    <p:anim calcmode="lin" valueType="num">
                                      <p:cBhvr additive="base">
                                        <p:cTn id="19" dur="500" fill="hold"/>
                                        <p:tgtEl>
                                          <p:spTgt spid="59395">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939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939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59397"/>
                                        </p:tgtEl>
                                        <p:attrNameLst>
                                          <p:attrName>style.visibility</p:attrName>
                                        </p:attrNameLst>
                                      </p:cBhvr>
                                      <p:to>
                                        <p:strVal val="visible"/>
                                      </p:to>
                                    </p:set>
                                    <p:anim calcmode="lin" valueType="num">
                                      <p:cBhvr additive="base">
                                        <p:cTn id="29" dur="500" fill="hold"/>
                                        <p:tgtEl>
                                          <p:spTgt spid="59397"/>
                                        </p:tgtEl>
                                        <p:attrNameLst>
                                          <p:attrName>ppt_x</p:attrName>
                                        </p:attrNameLst>
                                      </p:cBhvr>
                                      <p:tavLst>
                                        <p:tav tm="0">
                                          <p:val>
                                            <p:strVal val="1+#ppt_w/2"/>
                                          </p:val>
                                        </p:tav>
                                        <p:tav tm="100000">
                                          <p:val>
                                            <p:strVal val="#ppt_x"/>
                                          </p:val>
                                        </p:tav>
                                      </p:tavLst>
                                    </p:anim>
                                    <p:anim calcmode="lin" valueType="num">
                                      <p:cBhvr additive="base">
                                        <p:cTn id="30" dur="500" fill="hold"/>
                                        <p:tgtEl>
                                          <p:spTgt spid="59397"/>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39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93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animBg="1"/>
      <p:bldP spid="59396" grpId="0" animBg="1"/>
      <p:bldP spid="59397" grpId="0" animBg="1"/>
      <p:bldP spid="59398" grpId="0" animBg="1"/>
      <p:bldP spid="5939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401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179512" y="260648"/>
            <a:ext cx="8784976" cy="6408712"/>
          </a:xfrm>
        </p:spPr>
        <p:txBody>
          <a:bodyPr anchor="ctr">
            <a:normAutofit/>
          </a:bodyPr>
          <a:lstStyle/>
          <a:p>
            <a:pPr marL="0" indent="0" algn="ctr">
              <a:buNone/>
            </a:pPr>
            <a:r>
              <a:rPr lang="en-GB" sz="34400" b="1" dirty="0">
                <a:ln w="76200">
                  <a:solidFill>
                    <a:sysClr val="windowText" lastClr="000000"/>
                  </a:solidFill>
                </a:ln>
                <a:solidFill>
                  <a:srgbClr val="00B050"/>
                </a:solidFill>
              </a:rPr>
              <a:t>YET</a:t>
            </a:r>
          </a:p>
        </p:txBody>
      </p:sp>
    </p:spTree>
    <p:extLst>
      <p:ext uri="{BB962C8B-B14F-4D97-AF65-F5344CB8AC3E}">
        <p14:creationId xmlns:p14="http://schemas.microsoft.com/office/powerpoint/2010/main" val="186391928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28"/>
            <a:ext cx="8229600" cy="1143000"/>
          </a:xfrm>
        </p:spPr>
        <p:txBody>
          <a:bodyPr>
            <a:normAutofit fontScale="90000"/>
          </a:bodyPr>
          <a:lstStyle/>
          <a:p>
            <a:r>
              <a:rPr lang="en-GB" dirty="0">
                <a:solidFill>
                  <a:srgbClr val="CC0000"/>
                </a:solidFill>
              </a:rPr>
              <a:t>Mathematics Mastery</a:t>
            </a:r>
            <a:br>
              <a:rPr lang="en-GB" dirty="0">
                <a:solidFill>
                  <a:srgbClr val="CC0000"/>
                </a:solidFill>
              </a:rPr>
            </a:br>
            <a:endParaRPr lang="en-GB" dirty="0">
              <a:solidFill>
                <a:srgbClr val="CC0000"/>
              </a:solidFill>
            </a:endParaRPr>
          </a:p>
        </p:txBody>
      </p:sp>
      <p:sp>
        <p:nvSpPr>
          <p:cNvPr id="3" name="Content Placeholder 2"/>
          <p:cNvSpPr>
            <a:spLocks noGrp="1"/>
          </p:cNvSpPr>
          <p:nvPr>
            <p:ph idx="1"/>
          </p:nvPr>
        </p:nvSpPr>
        <p:spPr>
          <a:xfrm>
            <a:off x="179513" y="1296875"/>
            <a:ext cx="8739918" cy="5444493"/>
          </a:xfrm>
        </p:spPr>
        <p:txBody>
          <a:bodyPr>
            <a:normAutofit fontScale="70000" lnSpcReduction="20000"/>
          </a:bodyPr>
          <a:lstStyle/>
          <a:p>
            <a:pPr marL="0" indent="0">
              <a:buNone/>
            </a:pPr>
            <a:r>
              <a:rPr lang="en-GB" sz="5200" b="1" dirty="0">
                <a:effectLst>
                  <a:outerShdw blurRad="38100" dist="38100" dir="2700000" algn="tl">
                    <a:srgbClr val="000000">
                      <a:alpha val="43137"/>
                    </a:srgbClr>
                  </a:outerShdw>
                </a:effectLst>
                <a:latin typeface="Century Gothic" panose="020B0502020202020204" pitchFamily="34" charset="0"/>
              </a:rPr>
              <a:t>National Curriculum</a:t>
            </a:r>
          </a:p>
          <a:p>
            <a:endParaRPr lang="en-GB" sz="2000" dirty="0">
              <a:latin typeface="Century Gothic" panose="020B0502020202020204" pitchFamily="34" charset="0"/>
            </a:endParaRPr>
          </a:p>
          <a:p>
            <a:pPr marL="0" indent="0">
              <a:buNone/>
            </a:pPr>
            <a:r>
              <a:rPr lang="en-GB" sz="3800" b="1" dirty="0">
                <a:latin typeface="Century Gothic" panose="020B0502020202020204" pitchFamily="34" charset="0"/>
              </a:rPr>
              <a:t>What are the aims?</a:t>
            </a:r>
          </a:p>
          <a:p>
            <a:r>
              <a:rPr lang="en-GB" sz="2800" dirty="0">
                <a:latin typeface="Century Gothic" panose="020B0502020202020204" pitchFamily="34" charset="0"/>
              </a:rPr>
              <a:t>To become </a:t>
            </a:r>
            <a:r>
              <a:rPr lang="en-GB" sz="2800" b="1" dirty="0">
                <a:latin typeface="Century Gothic" panose="020B0502020202020204" pitchFamily="34" charset="0"/>
              </a:rPr>
              <a:t>fluent </a:t>
            </a:r>
            <a:r>
              <a:rPr lang="en-GB" sz="2800" dirty="0">
                <a:latin typeface="Century Gothic" panose="020B0502020202020204" pitchFamily="34" charset="0"/>
              </a:rPr>
              <a:t>in the fundamentals of mathematics, including through varied and frequent practice with increasingly complex problems over time, so that pupils develop conceptual understanding and the ability to recall and apply knowledge rapidly and accurately </a:t>
            </a:r>
          </a:p>
          <a:p>
            <a:r>
              <a:rPr lang="en-GB" sz="2800" b="1" dirty="0">
                <a:latin typeface="Century Gothic" panose="020B0502020202020204" pitchFamily="34" charset="0"/>
              </a:rPr>
              <a:t>To reason mathematically </a:t>
            </a:r>
            <a:r>
              <a:rPr lang="en-GB" sz="2800" dirty="0">
                <a:latin typeface="Century Gothic" panose="020B0502020202020204" pitchFamily="34" charset="0"/>
              </a:rPr>
              <a:t>by following a line of enquiry, conjecturing relationships and generalisations, and developing an argument, justification or proof using mathematical language </a:t>
            </a:r>
          </a:p>
          <a:p>
            <a:r>
              <a:rPr lang="en-GB" sz="2800" dirty="0">
                <a:latin typeface="Century Gothic" panose="020B0502020202020204" pitchFamily="34" charset="0"/>
              </a:rPr>
              <a:t>Pupils can </a:t>
            </a:r>
            <a:r>
              <a:rPr lang="en-GB" sz="2800" b="1" dirty="0">
                <a:latin typeface="Century Gothic" panose="020B0502020202020204" pitchFamily="34" charset="0"/>
              </a:rPr>
              <a:t>solve problems </a:t>
            </a:r>
            <a:r>
              <a:rPr lang="en-GB" sz="2800" dirty="0">
                <a:latin typeface="Century Gothic" panose="020B0502020202020204" pitchFamily="34" charset="0"/>
              </a:rPr>
              <a:t>by applying their mathematics to a variety of routine and non-routine problems with increasing sophistication, including breaking down problems into a series of simpler steps and persevering in seeking solutions. </a:t>
            </a:r>
          </a:p>
          <a:p>
            <a:pPr>
              <a:buNone/>
            </a:pPr>
            <a:r>
              <a:rPr lang="en-GB" sz="2000" dirty="0"/>
              <a:t>	</a:t>
            </a:r>
          </a:p>
          <a:p>
            <a:pPr>
              <a:buNone/>
            </a:pPr>
            <a:endParaRPr lang="en-GB" sz="2000" dirty="0"/>
          </a:p>
          <a:p>
            <a:pPr>
              <a:buFontTx/>
              <a:buChar char="-"/>
            </a:pPr>
            <a:endParaRPr lang="en-GB" sz="2000" dirty="0"/>
          </a:p>
        </p:txBody>
      </p:sp>
      <p:pic>
        <p:nvPicPr>
          <p:cNvPr id="4" name="Picture 2"/>
          <p:cNvPicPr>
            <a:picLocks noChangeAspect="1" noChangeArrowheads="1"/>
          </p:cNvPicPr>
          <p:nvPr/>
        </p:nvPicPr>
        <p:blipFill>
          <a:blip r:embed="rId3" cstate="print"/>
          <a:srcRect/>
          <a:stretch>
            <a:fillRect/>
          </a:stretch>
        </p:blipFill>
        <p:spPr bwMode="auto">
          <a:xfrm>
            <a:off x="6660232" y="116632"/>
            <a:ext cx="2386017" cy="1082585"/>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716" y="116632"/>
            <a:ext cx="6050468" cy="864096"/>
          </a:xfrm>
        </p:spPr>
        <p:txBody>
          <a:bodyPr>
            <a:noAutofit/>
          </a:bodyPr>
          <a:lstStyle/>
          <a:p>
            <a:pPr algn="l"/>
            <a:r>
              <a:rPr lang="en-GB" sz="5400" b="1" dirty="0">
                <a:solidFill>
                  <a:schemeClr val="tx1"/>
                </a:solidFill>
                <a:latin typeface="Century Gothic" panose="020B0502020202020204" pitchFamily="34" charset="0"/>
              </a:rPr>
              <a:t>Most importantly! </a:t>
            </a:r>
          </a:p>
        </p:txBody>
      </p:sp>
      <p:sp>
        <p:nvSpPr>
          <p:cNvPr id="3" name="Content Placeholder 2"/>
          <p:cNvSpPr>
            <a:spLocks noGrp="1"/>
          </p:cNvSpPr>
          <p:nvPr>
            <p:ph sz="quarter" idx="1"/>
          </p:nvPr>
        </p:nvSpPr>
        <p:spPr>
          <a:xfrm>
            <a:off x="575556" y="1196752"/>
            <a:ext cx="7704856" cy="4873752"/>
          </a:xfrm>
        </p:spPr>
        <p:txBody>
          <a:bodyPr>
            <a:normAutofit/>
          </a:bodyPr>
          <a:lstStyle/>
          <a:p>
            <a:pPr marL="0" indent="0">
              <a:buNone/>
            </a:pPr>
            <a:endParaRPr lang="en-GB" sz="2800" b="1" dirty="0">
              <a:latin typeface="Calibri" panose="020F0502020204030204" pitchFamily="34" charset="0"/>
            </a:endParaRPr>
          </a:p>
          <a:p>
            <a:endParaRPr lang="en-GB" sz="2800" b="1" dirty="0">
              <a:latin typeface="Calibri" panose="020F0502020204030204" pitchFamily="34" charset="0"/>
            </a:endParaRPr>
          </a:p>
        </p:txBody>
      </p:sp>
      <p:sp>
        <p:nvSpPr>
          <p:cNvPr id="4" name="Rectangle 3"/>
          <p:cNvSpPr/>
          <p:nvPr/>
        </p:nvSpPr>
        <p:spPr>
          <a:xfrm>
            <a:off x="177716" y="764704"/>
            <a:ext cx="6192688" cy="5755422"/>
          </a:xfrm>
          <a:prstGeom prst="rect">
            <a:avLst/>
          </a:prstGeom>
        </p:spPr>
        <p:txBody>
          <a:bodyPr wrap="square">
            <a:spAutoFit/>
          </a:bodyPr>
          <a:lstStyle/>
          <a:p>
            <a:endParaRPr lang="en-GB" sz="1600" dirty="0">
              <a:latin typeface="Century Gothic" panose="020B0502020202020204" pitchFamily="34" charset="0"/>
            </a:endParaRPr>
          </a:p>
          <a:p>
            <a:r>
              <a:rPr lang="en-GB" sz="4400" b="1" i="1" dirty="0">
                <a:latin typeface="Century Gothic" panose="020B0502020202020204" pitchFamily="34" charset="0"/>
              </a:rPr>
              <a:t>The NC states: </a:t>
            </a:r>
          </a:p>
          <a:p>
            <a:r>
              <a:rPr lang="en-GB" sz="4400" dirty="0">
                <a:latin typeface="Century Gothic" panose="020B0502020202020204" pitchFamily="34" charset="0"/>
              </a:rPr>
              <a:t>The expectation is that the majority of pupils will move through the programmes of study at broadly the same pace. </a:t>
            </a:r>
          </a:p>
        </p:txBody>
      </p:sp>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2288" y="186856"/>
            <a:ext cx="2725389" cy="381820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369735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480</TotalTime>
  <Words>1157</Words>
  <Application>Microsoft Office PowerPoint</Application>
  <PresentationFormat>On-screen Show (4:3)</PresentationFormat>
  <Paragraphs>254</Paragraphs>
  <Slides>27</Slides>
  <Notes>27</Notes>
  <HiddenSlides>0</HiddenSlides>
  <MMClips>1</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1_Office Theme</vt:lpstr>
      <vt:lpstr>PowerPoint Presentation</vt:lpstr>
      <vt:lpstr>Why was Mathematics Mastery developed?</vt:lpstr>
      <vt:lpstr>PowerPoint Presentation</vt:lpstr>
      <vt:lpstr>Two beliefs about  INTELLECTUAL ABILITY</vt:lpstr>
      <vt:lpstr>Belief in Innate Ability</vt:lpstr>
      <vt:lpstr>      Belief in Effort-Based Ability</vt:lpstr>
      <vt:lpstr>PowerPoint Presentation</vt:lpstr>
      <vt:lpstr>Mathematics Mastery </vt:lpstr>
      <vt:lpstr>Most importantly! </vt:lpstr>
      <vt:lpstr>Mathematics Mastery </vt:lpstr>
      <vt:lpstr>PowerPoint Presentation</vt:lpstr>
      <vt:lpstr>Vocabulary</vt:lpstr>
      <vt:lpstr>PowerPoint Presentation</vt:lpstr>
      <vt:lpstr>PowerPoint Presentation</vt:lpstr>
      <vt:lpstr>Models and Images</vt:lpstr>
      <vt:lpstr>PowerPoint Presentation</vt:lpstr>
      <vt:lpstr>PowerPoint Presentation</vt:lpstr>
      <vt:lpstr>PowerPoint Presentation</vt:lpstr>
      <vt:lpstr>Now it’s  your turn…</vt:lpstr>
      <vt:lpstr>PowerPoint Presentation</vt:lpstr>
      <vt:lpstr>STAR WORDS</vt:lpstr>
      <vt:lpstr>PowerPoint Presentation</vt:lpstr>
      <vt:lpstr>PowerPoint Presentation</vt:lpstr>
      <vt:lpstr>PUPIL VOICE –  Mathematics Mastery  “Using objects helps me to understand maths more.”  “I like maths, sometimes it’s hard, but it helps me to learn it!”  “It’s fun and not boring and I like talking with my talk partner.”  “Maths Meetings are happy and you get to sing and learn lots.”  “I like to learn maths because we learn adding and taking away – that’s my favourite!”  “Maths makes me feel good about myself.” </vt:lpstr>
      <vt:lpstr>PowerPoint Presentation</vt:lpstr>
      <vt:lpstr>PowerPoint Presentation</vt:lpstr>
      <vt:lpstr>MATHEMATICS on Maple Infants’ School Website</vt:lpstr>
    </vt:vector>
  </TitlesOfParts>
  <Company>ARK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sara.castledine</dc:creator>
  <cp:lastModifiedBy>David Wells</cp:lastModifiedBy>
  <cp:revision>60</cp:revision>
  <cp:lastPrinted>2017-09-25T16:16:09Z</cp:lastPrinted>
  <dcterms:created xsi:type="dcterms:W3CDTF">2012-07-11T12:38:58Z</dcterms:created>
  <dcterms:modified xsi:type="dcterms:W3CDTF">2017-09-25T16:39:21Z</dcterms:modified>
</cp:coreProperties>
</file>